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Lst>
  <p:notesMasterIdLst>
    <p:notesMasterId r:id="rId20"/>
  </p:notesMasterIdLst>
  <p:handoutMasterIdLst>
    <p:handoutMasterId r:id="rId21"/>
  </p:handoutMasterIdLst>
  <p:sldIdLst>
    <p:sldId id="745" r:id="rId5"/>
    <p:sldId id="747" r:id="rId6"/>
    <p:sldId id="748" r:id="rId7"/>
    <p:sldId id="749" r:id="rId8"/>
    <p:sldId id="752" r:id="rId9"/>
    <p:sldId id="757" r:id="rId10"/>
    <p:sldId id="759" r:id="rId11"/>
    <p:sldId id="763" r:id="rId12"/>
    <p:sldId id="761" r:id="rId13"/>
    <p:sldId id="756" r:id="rId14"/>
    <p:sldId id="762" r:id="rId15"/>
    <p:sldId id="764" r:id="rId16"/>
    <p:sldId id="765" r:id="rId17"/>
    <p:sldId id="766" r:id="rId18"/>
    <p:sldId id="767" r:id="rId19"/>
  </p:sldIdLst>
  <p:sldSz cx="12192000" cy="6858000"/>
  <p:notesSz cx="6985000" cy="92837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353AE9-36B5-5A0F-A4FF-FFF244048810}" name="KNOX, CHRISTINA D CIV USAF AFMC AFLCMC/GUMD (SASPO)" initials="KCDCUAA(" userId="S::christina.knox@us.af.mil::76856990-a3c7-4b45-9a6d-665bef79a4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9"/>
    <a:srgbClr val="A50021"/>
    <a:srgbClr val="009900"/>
    <a:srgbClr val="33CC33"/>
    <a:srgbClr val="008000"/>
    <a:srgbClr val="FF0000"/>
    <a:srgbClr val="FFFFFF"/>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835B5-25E2-4FA7-ADEC-564CAF8F8DB0}" v="1" dt="2022-11-09T15:25:35.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3673" autoAdjust="0"/>
  </p:normalViewPr>
  <p:slideViewPr>
    <p:cSldViewPr snapToGrid="0">
      <p:cViewPr varScale="1">
        <p:scale>
          <a:sx n="64" d="100"/>
          <a:sy n="64" d="100"/>
        </p:scale>
        <p:origin x="824" y="52"/>
      </p:cViewPr>
      <p:guideLst>
        <p:guide orient="horz" pos="894"/>
        <p:guide pos="2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50" d="100"/>
          <a:sy n="50" d="100"/>
        </p:scale>
        <p:origin x="-1182" y="288"/>
      </p:cViewPr>
      <p:guideLst>
        <p:guide orient="horz" pos="2924"/>
        <p:guide pos="220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4" y="1"/>
            <a:ext cx="3027466" cy="459746"/>
          </a:xfrm>
          <a:prstGeom prst="rect">
            <a:avLst/>
          </a:prstGeom>
          <a:noFill/>
          <a:ln w="12700">
            <a:noFill/>
            <a:miter lim="800000"/>
            <a:headEnd/>
            <a:tailEnd/>
          </a:ln>
          <a:effectLst/>
        </p:spPr>
        <p:txBody>
          <a:bodyPr vert="horz" wrap="square" lIns="92416" tIns="46206" rIns="92416" bIns="46206"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57537" y="1"/>
            <a:ext cx="3027466" cy="459746"/>
          </a:xfrm>
          <a:prstGeom prst="rect">
            <a:avLst/>
          </a:prstGeom>
          <a:noFill/>
          <a:ln w="12700">
            <a:noFill/>
            <a:miter lim="800000"/>
            <a:headEnd/>
            <a:tailEnd/>
          </a:ln>
          <a:effectLst/>
        </p:spPr>
        <p:txBody>
          <a:bodyPr vert="horz" wrap="square" lIns="92416" tIns="46206" rIns="92416" bIns="46206"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4" y="8811272"/>
            <a:ext cx="3027466" cy="459746"/>
          </a:xfrm>
          <a:prstGeom prst="rect">
            <a:avLst/>
          </a:prstGeom>
          <a:noFill/>
          <a:ln w="12700">
            <a:noFill/>
            <a:miter lim="800000"/>
            <a:headEnd/>
            <a:tailEnd/>
          </a:ln>
          <a:effectLst/>
        </p:spPr>
        <p:txBody>
          <a:bodyPr vert="horz" wrap="square" lIns="92416" tIns="46206" rIns="92416" bIns="46206" numCol="1" anchor="b" anchorCtr="0" compatLnSpc="1">
            <a:prstTxWarp prst="textNoShape">
              <a:avLst/>
            </a:prstTxWarp>
          </a:bodyPr>
          <a:lstStyle>
            <a:lvl1pPr eaLnBrk="0" hangingPunct="0">
              <a:defRPr sz="1200"/>
            </a:lvl1pPr>
          </a:lstStyle>
          <a:p>
            <a:endParaRPr lang="en-US"/>
          </a:p>
        </p:txBody>
      </p:sp>
      <p:sp>
        <p:nvSpPr>
          <p:cNvPr id="82949" name="Rectangle 5"/>
          <p:cNvSpPr>
            <a:spLocks noGrp="1" noChangeArrowheads="1"/>
          </p:cNvSpPr>
          <p:nvPr>
            <p:ph type="sldNum" sz="quarter" idx="3"/>
          </p:nvPr>
        </p:nvSpPr>
        <p:spPr bwMode="auto">
          <a:xfrm>
            <a:off x="3957537" y="8811272"/>
            <a:ext cx="3027466" cy="459746"/>
          </a:xfrm>
          <a:prstGeom prst="rect">
            <a:avLst/>
          </a:prstGeom>
          <a:noFill/>
          <a:ln w="12700">
            <a:noFill/>
            <a:miter lim="800000"/>
            <a:headEnd/>
            <a:tailEnd/>
          </a:ln>
          <a:effectLst/>
        </p:spPr>
        <p:txBody>
          <a:bodyPr vert="horz" wrap="square" lIns="92416" tIns="46206" rIns="92416" bIns="46206"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4" y="0"/>
            <a:ext cx="3027466" cy="464503"/>
          </a:xfrm>
          <a:prstGeom prst="rect">
            <a:avLst/>
          </a:prstGeom>
          <a:noFill/>
          <a:ln w="9525">
            <a:noFill/>
            <a:miter lim="800000"/>
            <a:headEnd/>
            <a:tailEnd/>
          </a:ln>
          <a:effectLst/>
        </p:spPr>
        <p:txBody>
          <a:bodyPr vert="horz" wrap="square" lIns="92416" tIns="46206" rIns="92416" bIns="46206"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57537" y="0"/>
            <a:ext cx="3027466" cy="464503"/>
          </a:xfrm>
          <a:prstGeom prst="rect">
            <a:avLst/>
          </a:prstGeom>
          <a:noFill/>
          <a:ln w="9525">
            <a:noFill/>
            <a:miter lim="800000"/>
            <a:headEnd/>
            <a:tailEnd/>
          </a:ln>
          <a:effectLst/>
        </p:spPr>
        <p:txBody>
          <a:bodyPr vert="horz" wrap="square" lIns="92416" tIns="46206" rIns="92416" bIns="46206"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1651" y="4410394"/>
            <a:ext cx="5121701" cy="4177348"/>
          </a:xfrm>
          <a:prstGeom prst="rect">
            <a:avLst/>
          </a:prstGeom>
          <a:noFill/>
          <a:ln w="9525">
            <a:noFill/>
            <a:miter lim="800000"/>
            <a:headEnd/>
            <a:tailEnd/>
          </a:ln>
          <a:effectLst/>
        </p:spPr>
        <p:txBody>
          <a:bodyPr vert="horz" wrap="square" lIns="92416" tIns="46206" rIns="92416" bIns="462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4" y="8819201"/>
            <a:ext cx="3027466" cy="464502"/>
          </a:xfrm>
          <a:prstGeom prst="rect">
            <a:avLst/>
          </a:prstGeom>
          <a:noFill/>
          <a:ln w="9525">
            <a:noFill/>
            <a:miter lim="800000"/>
            <a:headEnd/>
            <a:tailEnd/>
          </a:ln>
          <a:effectLst/>
        </p:spPr>
        <p:txBody>
          <a:bodyPr vert="horz" wrap="square" lIns="92416" tIns="46206" rIns="92416" bIns="46206"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57537" y="8819201"/>
            <a:ext cx="3027466" cy="464502"/>
          </a:xfrm>
          <a:prstGeom prst="rect">
            <a:avLst/>
          </a:prstGeom>
          <a:noFill/>
          <a:ln w="9525">
            <a:noFill/>
            <a:miter lim="800000"/>
            <a:headEnd/>
            <a:tailEnd/>
          </a:ln>
          <a:effectLst/>
        </p:spPr>
        <p:txBody>
          <a:bodyPr vert="horz" wrap="square" lIns="92416" tIns="46206" rIns="92416" bIns="46206"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398463" y="695325"/>
            <a:ext cx="6188075" cy="3481388"/>
          </a:xfrm>
          <a:ln/>
        </p:spPr>
      </p:sp>
      <p:sp>
        <p:nvSpPr>
          <p:cNvPr id="40964" name="Rectangle 3"/>
          <p:cNvSpPr>
            <a:spLocks noGrp="1" noChangeArrowheads="1"/>
          </p:cNvSpPr>
          <p:nvPr>
            <p:ph type="body" idx="1"/>
          </p:nvPr>
        </p:nvSpPr>
        <p:spPr>
          <a:noFill/>
          <a:ln/>
        </p:spPr>
        <p:txBody>
          <a:bodyPr/>
          <a:lstStyle/>
          <a:p>
            <a:endParaRPr lang="ru-RU" dirty="0"/>
          </a:p>
        </p:txBody>
      </p:sp>
    </p:spTree>
    <p:extLst>
      <p:ext uri="{BB962C8B-B14F-4D97-AF65-F5344CB8AC3E}">
        <p14:creationId xmlns:p14="http://schemas.microsoft.com/office/powerpoint/2010/main" val="33574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2</a:t>
            </a:fld>
            <a:endParaRPr lang="en-US"/>
          </a:p>
        </p:txBody>
      </p:sp>
    </p:spTree>
    <p:extLst>
      <p:ext uri="{BB962C8B-B14F-4D97-AF65-F5344CB8AC3E}">
        <p14:creationId xmlns:p14="http://schemas.microsoft.com/office/powerpoint/2010/main" val="83636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3</a:t>
            </a:fld>
            <a:endParaRPr lang="en-US"/>
          </a:p>
        </p:txBody>
      </p:sp>
    </p:spTree>
    <p:extLst>
      <p:ext uri="{BB962C8B-B14F-4D97-AF65-F5344CB8AC3E}">
        <p14:creationId xmlns:p14="http://schemas.microsoft.com/office/powerpoint/2010/main" val="332053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4</a:t>
            </a:fld>
            <a:endParaRPr lang="en-US"/>
          </a:p>
        </p:txBody>
      </p:sp>
    </p:spTree>
    <p:extLst>
      <p:ext uri="{BB962C8B-B14F-4D97-AF65-F5344CB8AC3E}">
        <p14:creationId xmlns:p14="http://schemas.microsoft.com/office/powerpoint/2010/main" val="185065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BAA</a:t>
            </a:r>
            <a:r>
              <a:rPr lang="en-US" baseline="0" dirty="0"/>
              <a:t> = Broad Area Announcement</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6</a:t>
            </a:fld>
            <a:endParaRPr lang="en-US"/>
          </a:p>
        </p:txBody>
      </p:sp>
    </p:spTree>
    <p:extLst>
      <p:ext uri="{BB962C8B-B14F-4D97-AF65-F5344CB8AC3E}">
        <p14:creationId xmlns:p14="http://schemas.microsoft.com/office/powerpoint/2010/main" val="390711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7</a:t>
            </a:fld>
            <a:endParaRPr lang="en-US"/>
          </a:p>
        </p:txBody>
      </p:sp>
    </p:spTree>
    <p:extLst>
      <p:ext uri="{BB962C8B-B14F-4D97-AF65-F5344CB8AC3E}">
        <p14:creationId xmlns:p14="http://schemas.microsoft.com/office/powerpoint/2010/main" val="122094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9</a:t>
            </a:fld>
            <a:endParaRPr lang="en-US"/>
          </a:p>
        </p:txBody>
      </p:sp>
    </p:spTree>
    <p:extLst>
      <p:ext uri="{BB962C8B-B14F-4D97-AF65-F5344CB8AC3E}">
        <p14:creationId xmlns:p14="http://schemas.microsoft.com/office/powerpoint/2010/main" val="238435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611E092-DF1C-362B-3A7E-92CD45844E13}"/>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03723362-D15D-A23D-5045-74F45DD74F3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B84182A7-A1F6-E433-1A88-BC751D94557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33B2EC-A5D8-482A-9572-578D3CCA66E8}"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7855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508000" y="1708098"/>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448</a:t>
            </a:r>
            <a:r>
              <a:rPr lang="en-US" sz="4000" b="1" kern="1200" baseline="0" noProof="0" dirty="0">
                <a:solidFill>
                  <a:schemeClr val="tx1"/>
                </a:solidFill>
                <a:latin typeface="Tahoma" charset="0"/>
                <a:ea typeface="+mn-ea"/>
                <a:cs typeface="+mn-cs"/>
              </a:rPr>
              <a:t>th</a:t>
            </a:r>
            <a:r>
              <a:rPr lang="en-US" sz="4000" b="1" kern="1200" noProof="0" dirty="0">
                <a:solidFill>
                  <a:schemeClr val="tx1"/>
                </a:solidFill>
                <a:latin typeface="Tahoma" charset="0"/>
                <a:ea typeface="+mn-ea"/>
                <a:cs typeface="+mn-cs"/>
              </a:rPr>
              <a:t> Supply Chain Management Wing</a:t>
            </a:r>
          </a:p>
        </p:txBody>
      </p:sp>
      <p:sp>
        <p:nvSpPr>
          <p:cNvPr id="11" name="object 5"/>
          <p:cNvSpPr/>
          <p:nvPr userDrawn="1"/>
        </p:nvSpPr>
        <p:spPr>
          <a:xfrm>
            <a:off x="472975" y="3336154"/>
            <a:ext cx="2899489" cy="2872549"/>
          </a:xfrm>
          <a:prstGeom prst="rect">
            <a:avLst/>
          </a:prstGeom>
          <a:blipFill>
            <a:blip r:embed="rId2" cstate="print"/>
            <a:stretch>
              <a:fillRect/>
            </a:stretch>
          </a:blipFill>
        </p:spPr>
        <p:txBody>
          <a:bodyPr wrap="square" lIns="0" tIns="0" rIns="0" bIns="0" rtlCol="0"/>
          <a:lstStyle/>
          <a:p>
            <a:endParaRPr/>
          </a:p>
        </p:txBody>
      </p:sp>
      <p:sp>
        <p:nvSpPr>
          <p:cNvPr id="10" name="TextBox 9"/>
          <p:cNvSpPr txBox="1"/>
          <p:nvPr userDrawn="1"/>
        </p:nvSpPr>
        <p:spPr>
          <a:xfrm>
            <a:off x="-1" y="6451600"/>
            <a:ext cx="3229337"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Tree>
    <p:extLst>
      <p:ext uri="{BB962C8B-B14F-4D97-AF65-F5344CB8AC3E}">
        <p14:creationId xmlns:p14="http://schemas.microsoft.com/office/powerpoint/2010/main" val="32176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1524000" y="47625"/>
            <a:ext cx="10160000" cy="1143000"/>
          </a:xfrm>
        </p:spPr>
        <p:txBody>
          <a:bodyPr/>
          <a:lstStyle/>
          <a:p>
            <a:r>
              <a:rPr lang="en-US" dirty="0"/>
              <a:t>Purpose</a:t>
            </a:r>
            <a:endParaRPr lang="en-US" sz="3200" dirty="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sp>
        <p:nvSpPr>
          <p:cNvPr id="11" name="object 5"/>
          <p:cNvSpPr/>
          <p:nvPr userDrawn="1"/>
        </p:nvSpPr>
        <p:spPr>
          <a:xfrm>
            <a:off x="437576" y="144348"/>
            <a:ext cx="949273" cy="968606"/>
          </a:xfrm>
          <a:prstGeom prst="rect">
            <a:avLst/>
          </a:prstGeom>
          <a:blipFill>
            <a:blip r:embed="rId2" cstate="print"/>
            <a:stretch>
              <a:fillRect/>
            </a:stretch>
          </a:blipFill>
        </p:spPr>
        <p:txBody>
          <a:bodyPr wrap="square" lIns="0" tIns="0" rIns="0" bIns="0" rtlCol="0"/>
          <a:lstStyle/>
          <a:p>
            <a:endParaRPr/>
          </a:p>
        </p:txBody>
      </p:sp>
      <p:sp>
        <p:nvSpPr>
          <p:cNvPr id="13" name="TextBox 12"/>
          <p:cNvSpPr txBox="1"/>
          <p:nvPr userDrawn="1"/>
        </p:nvSpPr>
        <p:spPr>
          <a:xfrm>
            <a:off x="-1" y="6451600"/>
            <a:ext cx="3229337" cy="461665"/>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a:p>
            <a:pPr algn="l" fontAlgn="auto">
              <a:spcBef>
                <a:spcPts val="0"/>
              </a:spcBef>
              <a:spcAft>
                <a:spcPts val="0"/>
              </a:spcAft>
            </a:pPr>
            <a:r>
              <a:rPr lang="en-US" sz="1200" b="0" dirty="0">
                <a:solidFill>
                  <a:schemeClr val="tx1"/>
                </a:solidFill>
                <a:latin typeface="Arial"/>
              </a:rPr>
              <a:t>Briefer:  Danielle </a:t>
            </a:r>
            <a:r>
              <a:rPr lang="en-US" sz="1200" b="0" dirty="0" err="1">
                <a:solidFill>
                  <a:schemeClr val="tx1"/>
                </a:solidFill>
                <a:latin typeface="Arial"/>
              </a:rPr>
              <a:t>Knox,</a:t>
            </a:r>
            <a:r>
              <a:rPr lang="en-US" sz="1200" b="0" dirty="0">
                <a:solidFill>
                  <a:schemeClr val="tx1"/>
                </a:solidFill>
                <a:latin typeface="Arial"/>
              </a:rPr>
              <a:t> 429</a:t>
            </a:r>
            <a:r>
              <a:rPr lang="en-US" sz="1200" b="0" baseline="30000" dirty="0">
                <a:solidFill>
                  <a:schemeClr val="tx1"/>
                </a:solidFill>
                <a:latin typeface="Arial"/>
              </a:rPr>
              <a:t>th</a:t>
            </a:r>
            <a:r>
              <a:rPr lang="en-US" sz="1200" b="0" dirty="0">
                <a:solidFill>
                  <a:schemeClr val="tx1"/>
                </a:solidFill>
                <a:latin typeface="Arial"/>
              </a:rPr>
              <a:t> SCMS</a:t>
            </a:r>
            <a:r>
              <a:rPr lang="en-US" sz="1200" b="0" baseline="0" dirty="0">
                <a:solidFill>
                  <a:schemeClr val="tx1"/>
                </a:solidFill>
                <a:latin typeface="Arial"/>
              </a:rPr>
              <a:t>/GUMD</a:t>
            </a:r>
            <a:endParaRPr lang="en-US" sz="1200" b="0" dirty="0">
              <a:solidFill>
                <a:schemeClr val="tx1"/>
              </a:solidFill>
              <a:latin typeface="Arial"/>
            </a:endParaRPr>
          </a:p>
        </p:txBody>
      </p:sp>
      <p:sp>
        <p:nvSpPr>
          <p:cNvPr id="15" name="TextBox 14">
            <a:extLst>
              <a:ext uri="{FF2B5EF4-FFF2-40B4-BE49-F238E27FC236}">
                <a16:creationId xmlns:a16="http://schemas.microsoft.com/office/drawing/2014/main" id="{DC06A9B8-B69F-0245-D434-C35C96F50E3F}"/>
              </a:ext>
            </a:extLst>
          </p:cNvPr>
          <p:cNvSpPr txBox="1"/>
          <p:nvPr userDrawn="1"/>
        </p:nvSpPr>
        <p:spPr>
          <a:xfrm>
            <a:off x="3076584" y="6527837"/>
            <a:ext cx="6100232" cy="307777"/>
          </a:xfrm>
          <a:prstGeom prst="rect">
            <a:avLst/>
          </a:prstGeom>
          <a:noFill/>
        </p:spPr>
        <p:txBody>
          <a:bodyPr wrap="square">
            <a:spAutoFit/>
          </a:bodyPr>
          <a:lstStyle/>
          <a:p>
            <a:pPr algn="ctr">
              <a:spcBef>
                <a:spcPct val="50000"/>
              </a:spcBef>
              <a:defRPr/>
            </a:pPr>
            <a:r>
              <a:rPr lang="en-US" sz="14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Supplying Warfighter Dominance </a:t>
            </a:r>
          </a:p>
        </p:txBody>
      </p:sp>
    </p:spTree>
    <p:extLst>
      <p:ext uri="{BB962C8B-B14F-4D97-AF65-F5344CB8AC3E}">
        <p14:creationId xmlns:p14="http://schemas.microsoft.com/office/powerpoint/2010/main" val="2140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6682" y="69057"/>
            <a:ext cx="9478061" cy="1143000"/>
          </a:xfrm>
        </p:spPr>
        <p:txBody>
          <a:bodyPr/>
          <a:lstStyle/>
          <a:p>
            <a:r>
              <a:rPr lang="en-US" dirty="0"/>
              <a:t>Click to edit Master title style</a:t>
            </a:r>
          </a:p>
        </p:txBody>
      </p:sp>
      <p:sp>
        <p:nvSpPr>
          <p:cNvPr id="3" name="Content Placeholder 2"/>
          <p:cNvSpPr>
            <a:spLocks noGrp="1"/>
          </p:cNvSpPr>
          <p:nvPr>
            <p:ph idx="1"/>
          </p:nvPr>
        </p:nvSpPr>
        <p:spPr/>
        <p:txBody>
          <a:bodyPr/>
          <a:lstStyle>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2" name="object 5"/>
          <p:cNvSpPr/>
          <p:nvPr userDrawn="1"/>
        </p:nvSpPr>
        <p:spPr>
          <a:xfrm>
            <a:off x="507999" y="161889"/>
            <a:ext cx="966839" cy="969264"/>
          </a:xfrm>
          <a:prstGeom prst="rect">
            <a:avLst/>
          </a:prstGeom>
          <a:blipFill>
            <a:blip r:embed="rId2" cstate="print"/>
            <a:stretch>
              <a:fillRect/>
            </a:stretch>
          </a:blipFill>
        </p:spPr>
        <p:txBody>
          <a:bodyPr wrap="square" lIns="0" tIns="0" rIns="0" bIns="0" rtlCol="0"/>
          <a:lstStyle/>
          <a:p>
            <a:endParaRPr/>
          </a:p>
        </p:txBody>
      </p:sp>
      <p:sp>
        <p:nvSpPr>
          <p:cNvPr id="11" name="TextBox 10"/>
          <p:cNvSpPr txBox="1"/>
          <p:nvPr userDrawn="1"/>
        </p:nvSpPr>
        <p:spPr>
          <a:xfrm>
            <a:off x="-1" y="6451600"/>
            <a:ext cx="3229337" cy="461665"/>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a:p>
            <a:pPr algn="l" fontAlgn="auto">
              <a:spcBef>
                <a:spcPts val="0"/>
              </a:spcBef>
              <a:spcAft>
                <a:spcPts val="0"/>
              </a:spcAft>
            </a:pPr>
            <a:r>
              <a:rPr lang="en-US" sz="1200" b="0" dirty="0">
                <a:solidFill>
                  <a:schemeClr val="tx1"/>
                </a:solidFill>
                <a:latin typeface="Arial"/>
              </a:rPr>
              <a:t>Briefer:  Danielle </a:t>
            </a:r>
            <a:r>
              <a:rPr lang="en-US" sz="1200" b="0" dirty="0" err="1">
                <a:solidFill>
                  <a:schemeClr val="tx1"/>
                </a:solidFill>
                <a:latin typeface="Arial"/>
              </a:rPr>
              <a:t>Knox,</a:t>
            </a:r>
            <a:r>
              <a:rPr lang="en-US" sz="1200" b="0" dirty="0">
                <a:solidFill>
                  <a:schemeClr val="tx1"/>
                </a:solidFill>
                <a:latin typeface="Arial"/>
              </a:rPr>
              <a:t> 429 SCMS</a:t>
            </a:r>
            <a:r>
              <a:rPr lang="en-US" sz="1200" b="0" baseline="0" dirty="0">
                <a:solidFill>
                  <a:schemeClr val="tx1"/>
                </a:solidFill>
                <a:latin typeface="Arial"/>
              </a:rPr>
              <a:t>/GUMD</a:t>
            </a:r>
            <a:endParaRPr lang="en-US" sz="1200" b="0" dirty="0">
              <a:solidFill>
                <a:schemeClr val="tx1"/>
              </a:solidFill>
              <a:latin typeface="Arial"/>
            </a:endParaRPr>
          </a:p>
        </p:txBody>
      </p:sp>
      <p:sp>
        <p:nvSpPr>
          <p:cNvPr id="14" name="TextBox 13">
            <a:extLst>
              <a:ext uri="{FF2B5EF4-FFF2-40B4-BE49-F238E27FC236}">
                <a16:creationId xmlns:a16="http://schemas.microsoft.com/office/drawing/2014/main" id="{90E1DDB9-FD7D-283D-9419-37BDDFAD2E00}"/>
              </a:ext>
            </a:extLst>
          </p:cNvPr>
          <p:cNvSpPr txBox="1"/>
          <p:nvPr userDrawn="1"/>
        </p:nvSpPr>
        <p:spPr>
          <a:xfrm>
            <a:off x="2973343" y="6524625"/>
            <a:ext cx="6125632" cy="307777"/>
          </a:xfrm>
          <a:prstGeom prst="rect">
            <a:avLst/>
          </a:prstGeom>
          <a:noFill/>
        </p:spPr>
        <p:txBody>
          <a:bodyPr wrap="square">
            <a:spAutoFit/>
          </a:bodyPr>
          <a:lstStyle/>
          <a:p>
            <a:pPr algn="ctr">
              <a:spcBef>
                <a:spcPct val="50000"/>
              </a:spcBef>
              <a:defRPr/>
            </a:pPr>
            <a:r>
              <a:rPr lang="en-US" sz="14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Supplying Warfighter Dominance </a:t>
            </a:r>
          </a:p>
        </p:txBody>
      </p:sp>
    </p:spTree>
    <p:extLst>
      <p:ext uri="{BB962C8B-B14F-4D97-AF65-F5344CB8AC3E}">
        <p14:creationId xmlns:p14="http://schemas.microsoft.com/office/powerpoint/2010/main" val="23941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Tree>
    <p:extLst>
      <p:ext uri="{BB962C8B-B14F-4D97-AF65-F5344CB8AC3E}">
        <p14:creationId xmlns:p14="http://schemas.microsoft.com/office/powerpoint/2010/main" val="209977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a.knox@us.af.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raegan.richardson@us.af.mil" TargetMode="External"/><Relationship Id="rId2" Type="http://schemas.openxmlformats.org/officeDocument/2006/relationships/hyperlink" Target="mailto:christina.knox@us.af.mil" TargetMode="External"/><Relationship Id="rId1" Type="http://schemas.openxmlformats.org/officeDocument/2006/relationships/slideLayout" Target="../slideLayouts/slideLayout3.xml"/><Relationship Id="rId4" Type="http://schemas.openxmlformats.org/officeDocument/2006/relationships/hyperlink" Target="mailto:roxanne.yorgason@us.af.mi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72729" y="2001522"/>
            <a:ext cx="11046542" cy="1407721"/>
          </a:xfrm>
          <a:prstGeom prst="rect">
            <a:avLst/>
          </a:prstGeom>
          <a:noFill/>
          <a:ln w="9525">
            <a:noFill/>
            <a:miter lim="800000"/>
            <a:headEnd/>
            <a:tailEnd/>
          </a:ln>
        </p:spPr>
        <p:txBody>
          <a:bodyPr anchor="t"/>
          <a:lstStyle/>
          <a:p>
            <a:pPr algn="ctr" eaLnBrk="0" hangingPunct="0"/>
            <a:r>
              <a:rPr lang="en-US" sz="4400" b="1" dirty="0">
                <a:solidFill>
                  <a:srgbClr val="151C77"/>
                </a:solidFill>
                <a:latin typeface="Arial" pitchFamily="34" charset="0"/>
                <a:cs typeface="Arial" pitchFamily="34" charset="0"/>
              </a:rPr>
              <a:t>Supply Chain Consortium Initiative</a:t>
            </a:r>
            <a:endParaRPr lang="en-US" sz="4400" b="1" dirty="0">
              <a:solidFill>
                <a:srgbClr val="002060"/>
              </a:solidFill>
              <a:latin typeface="Times New Roman" pitchFamily="18" charset="0"/>
            </a:endParaRPr>
          </a:p>
        </p:txBody>
      </p:sp>
      <p:sp>
        <p:nvSpPr>
          <p:cNvPr id="4" name="Rectangle 4"/>
          <p:cNvSpPr>
            <a:spLocks noChangeArrowheads="1"/>
          </p:cNvSpPr>
          <p:nvPr/>
        </p:nvSpPr>
        <p:spPr bwMode="auto">
          <a:xfrm>
            <a:off x="4365365" y="3409243"/>
            <a:ext cx="3461269" cy="25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000" b="1" dirty="0"/>
              <a:t>Ms. Danielle Knox</a:t>
            </a:r>
          </a:p>
          <a:p>
            <a:pPr algn="ctr"/>
            <a:r>
              <a:rPr lang="en-US" altLang="en-US" sz="2000" b="1" dirty="0"/>
              <a:t>429 SCMS/GUMD</a:t>
            </a:r>
          </a:p>
          <a:p>
            <a:pPr algn="ctr"/>
            <a:r>
              <a:rPr lang="en-US" altLang="en-US" sz="1800" b="1" dirty="0">
                <a:solidFill>
                  <a:srgbClr val="0000FF"/>
                </a:solidFill>
                <a:latin typeface="+mn-lt"/>
                <a:hlinkClick r:id="rId3">
                  <a:extLst>
                    <a:ext uri="{A12FA001-AC4F-418D-AE19-62706E023703}">
                      <ahyp:hlinkClr xmlns:ahyp="http://schemas.microsoft.com/office/drawing/2018/hyperlinkcolor" val="tx"/>
                    </a:ext>
                  </a:extLst>
                </a:hlinkClick>
              </a:rPr>
              <a:t>Christina.knox@us.af.mil</a:t>
            </a:r>
            <a:endParaRPr lang="en-US" altLang="en-US" sz="1800" b="1" dirty="0">
              <a:solidFill>
                <a:srgbClr val="0000FF"/>
              </a:solidFill>
              <a:latin typeface="+mn-lt"/>
            </a:endParaRPr>
          </a:p>
          <a:p>
            <a:pPr algn="ctr"/>
            <a:r>
              <a:rPr lang="en-US" altLang="en-US" sz="2000" b="1" dirty="0"/>
              <a:t>&amp;</a:t>
            </a:r>
          </a:p>
          <a:p>
            <a:pPr algn="ctr"/>
            <a:r>
              <a:rPr lang="en-US" altLang="en-US" sz="2000" b="1" dirty="0"/>
              <a:t>Ms. Raegan Richardson</a:t>
            </a:r>
          </a:p>
          <a:p>
            <a:pPr algn="ctr"/>
            <a:r>
              <a:rPr lang="en-US" altLang="en-US" sz="2000" b="1" dirty="0"/>
              <a:t>429 SCMS/GUMD</a:t>
            </a:r>
          </a:p>
          <a:p>
            <a:pPr algn="ctr"/>
            <a:r>
              <a:rPr lang="en-US" altLang="en-US" sz="1800" b="1" u="sng" dirty="0">
                <a:solidFill>
                  <a:srgbClr val="0000FF"/>
                </a:solidFill>
                <a:latin typeface="+mn-lt"/>
              </a:rPr>
              <a:t>Raegan.richardson@us.af.mil</a:t>
            </a:r>
          </a:p>
          <a:p>
            <a:pPr algn="ctr"/>
            <a:endParaRPr lang="en-US" altLang="en-US" sz="2000" b="1" dirty="0"/>
          </a:p>
          <a:p>
            <a:pPr algn="ctr"/>
            <a:endParaRPr lang="en-US" altLang="en-US" sz="1800" b="1" dirty="0">
              <a:solidFill>
                <a:srgbClr val="0000FF"/>
              </a:solidFill>
              <a:latin typeface="+mn-lt"/>
            </a:endParaRPr>
          </a:p>
        </p:txBody>
      </p:sp>
      <p:pic>
        <p:nvPicPr>
          <p:cNvPr id="5" name="Picture 3">
            <a:extLst>
              <a:ext uri="{FF2B5EF4-FFF2-40B4-BE49-F238E27FC236}">
                <a16:creationId xmlns:a16="http://schemas.microsoft.com/office/drawing/2014/main" id="{8112FEC1-8651-676B-D259-82072F2D82EB}"/>
              </a:ext>
            </a:extLst>
          </p:cNvPr>
          <p:cNvPicPr>
            <a:picLocks noChangeAspect="1" noChangeArrowheads="1"/>
          </p:cNvPicPr>
          <p:nvPr/>
        </p:nvPicPr>
        <p:blipFill>
          <a:blip r:embed="rId4"/>
          <a:srcRect/>
          <a:stretch>
            <a:fillRect/>
          </a:stretch>
        </p:blipFill>
        <p:spPr bwMode="auto">
          <a:xfrm>
            <a:off x="8528538" y="3203516"/>
            <a:ext cx="3090733" cy="3017041"/>
          </a:xfrm>
          <a:prstGeom prst="rect">
            <a:avLst/>
          </a:prstGeom>
          <a:ln>
            <a:noFill/>
          </a:ln>
          <a:effectLst/>
        </p:spPr>
      </p:pic>
    </p:spTree>
    <p:extLst>
      <p:ext uri="{BB962C8B-B14F-4D97-AF65-F5344CB8AC3E}">
        <p14:creationId xmlns:p14="http://schemas.microsoft.com/office/powerpoint/2010/main" val="390014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OTA Prototype Transition</a:t>
            </a:r>
          </a:p>
        </p:txBody>
      </p:sp>
      <p:sp>
        <p:nvSpPr>
          <p:cNvPr id="3" name="Content Placeholder 2"/>
          <p:cNvSpPr>
            <a:spLocks noGrp="1"/>
          </p:cNvSpPr>
          <p:nvPr>
            <p:ph idx="1"/>
          </p:nvPr>
        </p:nvSpPr>
        <p:spPr>
          <a:xfrm>
            <a:off x="437576" y="1212057"/>
            <a:ext cx="11197167" cy="5090897"/>
          </a:xfrm>
        </p:spPr>
        <p:txBody>
          <a:bodyPr/>
          <a:lstStyle/>
          <a:p>
            <a:r>
              <a:rPr lang="en-US" dirty="0"/>
              <a:t>Sole source follow-on production contract(s) or transaction(s) may be awarded when:</a:t>
            </a:r>
          </a:p>
          <a:p>
            <a:pPr lvl="1"/>
            <a:r>
              <a:rPr lang="en-US" dirty="0"/>
              <a:t>The acquisition approach for the prototype project </a:t>
            </a:r>
            <a:r>
              <a:rPr lang="en-US" kern="1200" dirty="0">
                <a:solidFill>
                  <a:srgbClr val="0000FF"/>
                </a:solidFill>
                <a:ea typeface="+mn-ea"/>
                <a:cs typeface="+mn-cs"/>
              </a:rPr>
              <a:t>addressed the strategy for follow-on activities</a:t>
            </a:r>
            <a:r>
              <a:rPr lang="en-US" dirty="0"/>
              <a:t> and the following two criterion are satisfied:</a:t>
            </a:r>
          </a:p>
          <a:p>
            <a:pPr lvl="2"/>
            <a:r>
              <a:rPr lang="en-US" kern="1200" dirty="0">
                <a:solidFill>
                  <a:srgbClr val="0000FF"/>
                </a:solidFill>
                <a:ea typeface="+mn-ea"/>
                <a:cs typeface="+mn-cs"/>
              </a:rPr>
              <a:t>Competitive procedures were used </a:t>
            </a:r>
            <a:r>
              <a:rPr lang="en-US" dirty="0"/>
              <a:t>for the selection of parties for participation in the transaction; and</a:t>
            </a:r>
          </a:p>
          <a:p>
            <a:pPr lvl="2"/>
            <a:r>
              <a:rPr lang="en-US" dirty="0"/>
              <a:t>The participants in the transaction </a:t>
            </a:r>
            <a:r>
              <a:rPr lang="en-US" kern="1200" dirty="0">
                <a:solidFill>
                  <a:srgbClr val="0000FF"/>
                </a:solidFill>
                <a:ea typeface="+mn-ea"/>
                <a:cs typeface="+mn-cs"/>
              </a:rPr>
              <a:t>successfully completed the prototype project </a:t>
            </a:r>
            <a:r>
              <a:rPr lang="en-US" dirty="0"/>
              <a:t>provided for in the transaction</a:t>
            </a:r>
          </a:p>
          <a:p>
            <a:pPr lvl="3"/>
            <a:r>
              <a:rPr lang="en-US" dirty="0"/>
              <a:t>Topic:   DFARS Final Rule - Exception to Competition for Certain Follow-On Production Contracts</a:t>
            </a:r>
          </a:p>
          <a:p>
            <a:pPr lvl="3"/>
            <a:r>
              <a:rPr lang="en-US" dirty="0"/>
              <a:t>Reference:   DFARS Case 2019-D031 — Effective February 28, 2022</a:t>
            </a:r>
          </a:p>
          <a:p>
            <a:pPr lvl="3"/>
            <a:r>
              <a:rPr lang="en-US" dirty="0"/>
              <a:t>Summary:   DoD has issued a final rule amending the DFARS to implement a section of the NDAA for Fiscal Year 2016 that modifies the criteria required to exempt from competition certain follow-on production contracts.</a:t>
            </a:r>
          </a:p>
          <a:p>
            <a:pPr lvl="2"/>
            <a:r>
              <a:rPr lang="en-US" dirty="0"/>
              <a:t>The follow-on for the first run of production can be a FAR based contract or Other Transaction</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10</a:t>
            </a:fld>
            <a:endParaRPr lang="en-US" dirty="0">
              <a:solidFill>
                <a:srgbClr val="808080"/>
              </a:solidFill>
            </a:endParaRPr>
          </a:p>
        </p:txBody>
      </p:sp>
    </p:spTree>
    <p:extLst>
      <p:ext uri="{BB962C8B-B14F-4D97-AF65-F5344CB8AC3E}">
        <p14:creationId xmlns:p14="http://schemas.microsoft.com/office/powerpoint/2010/main" val="31221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SCCI Solicitation Methods</a:t>
            </a:r>
          </a:p>
        </p:txBody>
      </p:sp>
      <p:sp>
        <p:nvSpPr>
          <p:cNvPr id="3" name="Content Placeholder 2"/>
          <p:cNvSpPr>
            <a:spLocks noGrp="1"/>
          </p:cNvSpPr>
          <p:nvPr>
            <p:ph idx="1"/>
          </p:nvPr>
        </p:nvSpPr>
        <p:spPr>
          <a:xfrm>
            <a:off x="437576" y="1283270"/>
            <a:ext cx="11197167" cy="2799632"/>
          </a:xfrm>
        </p:spPr>
        <p:txBody>
          <a:bodyPr/>
          <a:lstStyle/>
          <a:p>
            <a:r>
              <a:rPr lang="en-US" dirty="0"/>
              <a:t>Two Solicitation Approaches:</a:t>
            </a:r>
          </a:p>
          <a:p>
            <a:pPr lvl="1"/>
            <a:r>
              <a:rPr lang="en-US" dirty="0"/>
              <a:t>Request for </a:t>
            </a:r>
            <a:r>
              <a:rPr lang="en-US" kern="1200" dirty="0">
                <a:solidFill>
                  <a:srgbClr val="0000FF"/>
                </a:solidFill>
                <a:ea typeface="+mn-ea"/>
                <a:cs typeface="+mn-cs"/>
              </a:rPr>
              <a:t>White Papers (RFWP)</a:t>
            </a:r>
          </a:p>
          <a:p>
            <a:pPr lvl="1"/>
            <a:r>
              <a:rPr lang="en-US" dirty="0"/>
              <a:t>Request for </a:t>
            </a:r>
            <a:r>
              <a:rPr lang="en-US" kern="1200" dirty="0">
                <a:solidFill>
                  <a:srgbClr val="0000FF"/>
                </a:solidFill>
                <a:ea typeface="+mn-ea"/>
                <a:cs typeface="+mn-cs"/>
              </a:rPr>
              <a:t>Prototype (RFPP)</a:t>
            </a:r>
          </a:p>
          <a:p>
            <a:r>
              <a:rPr lang="en-US" dirty="0"/>
              <a:t>SCCI works with the respective Program Offices to determine the best acquisition approach for each individual prototype project</a:t>
            </a:r>
          </a:p>
          <a:p>
            <a:r>
              <a:rPr lang="en-US" dirty="0"/>
              <a:t>Prototype projects are solicited </a:t>
            </a:r>
            <a:r>
              <a:rPr lang="en-US" kern="1200" dirty="0">
                <a:solidFill>
                  <a:srgbClr val="0000FF"/>
                </a:solidFill>
              </a:rPr>
              <a:t>competitively</a:t>
            </a:r>
            <a:r>
              <a:rPr lang="en-US" dirty="0"/>
              <a:t> with all members of the SOSSEC consortium eligible for a project award</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11</a:t>
            </a:fld>
            <a:endParaRPr lang="en-US" dirty="0">
              <a:solidFill>
                <a:srgbClr val="808080"/>
              </a:solidFill>
            </a:endParaRPr>
          </a:p>
        </p:txBody>
      </p:sp>
      <p:sp>
        <p:nvSpPr>
          <p:cNvPr id="5" name="TextBox 4"/>
          <p:cNvSpPr txBox="1"/>
          <p:nvPr/>
        </p:nvSpPr>
        <p:spPr>
          <a:xfrm>
            <a:off x="5611001" y="1514654"/>
            <a:ext cx="4160837" cy="76944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0" fontAlgn="base" hangingPunct="0">
              <a:spcBef>
                <a:spcPct val="0"/>
              </a:spcBef>
              <a:spcAft>
                <a:spcPct val="0"/>
              </a:spcAft>
              <a:defRPr/>
            </a:pPr>
            <a:r>
              <a:rPr lang="en-US" sz="1500" dirty="0">
                <a:solidFill>
                  <a:srgbClr val="000000"/>
                </a:solidFill>
                <a:latin typeface="Arial"/>
                <a:cs typeface="Arial" pitchFamily="34" charset="0"/>
              </a:rPr>
              <a:t>RFPP → Award = </a:t>
            </a:r>
            <a:r>
              <a:rPr lang="en-US" sz="1400" b="1" dirty="0">
                <a:solidFill>
                  <a:srgbClr val="000000"/>
                </a:solidFill>
                <a:latin typeface="Arial"/>
                <a:cs typeface="Arial" pitchFamily="34" charset="0"/>
              </a:rPr>
              <a:t>One-step Process</a:t>
            </a:r>
          </a:p>
          <a:p>
            <a:pPr algn="ctr" eaLnBrk="0" fontAlgn="base" hangingPunct="0">
              <a:spcBef>
                <a:spcPct val="0"/>
              </a:spcBef>
              <a:spcAft>
                <a:spcPct val="0"/>
              </a:spcAft>
              <a:defRPr/>
            </a:pPr>
            <a:r>
              <a:rPr lang="en-US" sz="1500" dirty="0">
                <a:solidFill>
                  <a:srgbClr val="000000"/>
                </a:solidFill>
                <a:latin typeface="Arial"/>
                <a:cs typeface="Arial" pitchFamily="34" charset="0"/>
              </a:rPr>
              <a:t>RFWP → RFPP → Award = </a:t>
            </a:r>
            <a:r>
              <a:rPr lang="en-US" sz="1400" b="1" dirty="0">
                <a:solidFill>
                  <a:srgbClr val="000000"/>
                </a:solidFill>
                <a:latin typeface="Arial"/>
                <a:cs typeface="Arial" pitchFamily="34" charset="0"/>
              </a:rPr>
              <a:t>Two-step Process*</a:t>
            </a:r>
          </a:p>
          <a:p>
            <a:pPr algn="r" eaLnBrk="0" fontAlgn="base" hangingPunct="0">
              <a:spcBef>
                <a:spcPct val="0"/>
              </a:spcBef>
              <a:spcAft>
                <a:spcPct val="0"/>
              </a:spcAft>
              <a:defRPr/>
            </a:pPr>
            <a:r>
              <a:rPr lang="en-US" b="1" dirty="0">
                <a:solidFill>
                  <a:srgbClr val="000000"/>
                </a:solidFill>
                <a:latin typeface="Arial"/>
                <a:cs typeface="Arial" pitchFamily="34" charset="0"/>
              </a:rPr>
              <a:t>*Highly Recommended</a:t>
            </a:r>
            <a:endParaRPr lang="en-US" sz="1400" b="1" dirty="0">
              <a:solidFill>
                <a:srgbClr val="000000"/>
              </a:solidFill>
              <a:latin typeface="Arial"/>
              <a:cs typeface="Arial" pitchFamily="34" charset="0"/>
            </a:endParaRPr>
          </a:p>
        </p:txBody>
      </p:sp>
      <p:grpSp>
        <p:nvGrpSpPr>
          <p:cNvPr id="6" name="Group 5"/>
          <p:cNvGrpSpPr/>
          <p:nvPr/>
        </p:nvGrpSpPr>
        <p:grpSpPr>
          <a:xfrm>
            <a:off x="712380" y="4681007"/>
            <a:ext cx="10643192" cy="1475243"/>
            <a:chOff x="1920875" y="4630087"/>
            <a:chExt cx="8086725" cy="975376"/>
          </a:xfrm>
        </p:grpSpPr>
        <p:sp>
          <p:nvSpPr>
            <p:cNvPr id="7" name="Rounded Rectangle 6"/>
            <p:cNvSpPr/>
            <p:nvPr/>
          </p:nvSpPr>
          <p:spPr bwMode="auto">
            <a:xfrm>
              <a:off x="1920876" y="5143500"/>
              <a:ext cx="779463" cy="446088"/>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r>
                <a:rPr lang="en-US" sz="1200" b="1" dirty="0">
                  <a:solidFill>
                    <a:srgbClr val="FFFFFF"/>
                  </a:solidFill>
                  <a:latin typeface="Arial"/>
                </a:rPr>
                <a:t>Define RQMTs</a:t>
              </a:r>
            </a:p>
          </p:txBody>
        </p:sp>
        <p:sp>
          <p:nvSpPr>
            <p:cNvPr id="8" name="Right Arrow 7"/>
            <p:cNvSpPr/>
            <p:nvPr/>
          </p:nvSpPr>
          <p:spPr bwMode="auto">
            <a:xfrm>
              <a:off x="2719388" y="5227638"/>
              <a:ext cx="417512" cy="30956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endParaRPr lang="en-US" sz="1200" b="1" dirty="0">
                <a:solidFill>
                  <a:srgbClr val="FFFFFF"/>
                </a:solidFill>
                <a:latin typeface="Arial"/>
              </a:endParaRPr>
            </a:p>
          </p:txBody>
        </p:sp>
        <p:sp>
          <p:nvSpPr>
            <p:cNvPr id="9" name="Rounded Rectangle 8"/>
            <p:cNvSpPr/>
            <p:nvPr/>
          </p:nvSpPr>
          <p:spPr bwMode="auto">
            <a:xfrm>
              <a:off x="3124201" y="5159375"/>
              <a:ext cx="779463" cy="446088"/>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lnSpc>
                  <a:spcPct val="150000"/>
                </a:lnSpc>
                <a:defRPr/>
              </a:pPr>
              <a:r>
                <a:rPr lang="en-US" sz="1200" b="1" dirty="0">
                  <a:solidFill>
                    <a:srgbClr val="FFFFFF"/>
                  </a:solidFill>
                  <a:latin typeface="Arial"/>
                </a:rPr>
                <a:t>RFWP</a:t>
              </a:r>
            </a:p>
          </p:txBody>
        </p:sp>
        <p:sp>
          <p:nvSpPr>
            <p:cNvPr id="10" name="Right Arrow 9"/>
            <p:cNvSpPr/>
            <p:nvPr/>
          </p:nvSpPr>
          <p:spPr bwMode="auto">
            <a:xfrm>
              <a:off x="3902075" y="5235576"/>
              <a:ext cx="857250" cy="307975"/>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r>
                <a:rPr lang="en-US" sz="825" b="1" dirty="0">
                  <a:solidFill>
                    <a:srgbClr val="000000"/>
                  </a:solidFill>
                  <a:latin typeface="Arial"/>
                </a:rPr>
                <a:t>Competitive</a:t>
              </a:r>
            </a:p>
          </p:txBody>
        </p:sp>
        <p:sp>
          <p:nvSpPr>
            <p:cNvPr id="11" name="Rounded Rectangle 10"/>
            <p:cNvSpPr/>
            <p:nvPr/>
          </p:nvSpPr>
          <p:spPr bwMode="auto">
            <a:xfrm>
              <a:off x="4781550" y="5145088"/>
              <a:ext cx="781050" cy="444500"/>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lnSpc>
                  <a:spcPct val="150000"/>
                </a:lnSpc>
                <a:defRPr/>
              </a:pPr>
              <a:r>
                <a:rPr lang="en-US" sz="1200" b="1" dirty="0">
                  <a:solidFill>
                    <a:srgbClr val="FFFFFF"/>
                  </a:solidFill>
                  <a:latin typeface="Arial"/>
                </a:rPr>
                <a:t>RFPP</a:t>
              </a:r>
            </a:p>
          </p:txBody>
        </p:sp>
        <p:sp>
          <p:nvSpPr>
            <p:cNvPr id="12" name="Right Arrow 11"/>
            <p:cNvSpPr/>
            <p:nvPr/>
          </p:nvSpPr>
          <p:spPr bwMode="auto">
            <a:xfrm>
              <a:off x="5561013" y="5211763"/>
              <a:ext cx="857250" cy="30956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r>
                <a:rPr lang="en-US" sz="825" b="1" dirty="0">
                  <a:solidFill>
                    <a:srgbClr val="000000"/>
                  </a:solidFill>
                  <a:latin typeface="Arial"/>
                </a:rPr>
                <a:t>Competitive</a:t>
              </a:r>
            </a:p>
          </p:txBody>
        </p:sp>
        <p:sp>
          <p:nvSpPr>
            <p:cNvPr id="13" name="Rounded Rectangle 12"/>
            <p:cNvSpPr/>
            <p:nvPr/>
          </p:nvSpPr>
          <p:spPr bwMode="auto">
            <a:xfrm>
              <a:off x="6418264" y="5157788"/>
              <a:ext cx="871537" cy="444500"/>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lnSpc>
                  <a:spcPct val="150000"/>
                </a:lnSpc>
                <a:defRPr/>
              </a:pPr>
              <a:r>
                <a:rPr lang="en-US" sz="1200" b="1" dirty="0">
                  <a:solidFill>
                    <a:srgbClr val="FFFFFF"/>
                  </a:solidFill>
                  <a:latin typeface="Arial"/>
                </a:rPr>
                <a:t>Selection</a:t>
              </a:r>
            </a:p>
          </p:txBody>
        </p:sp>
        <p:sp>
          <p:nvSpPr>
            <p:cNvPr id="14" name="Right Arrow 13"/>
            <p:cNvSpPr/>
            <p:nvPr/>
          </p:nvSpPr>
          <p:spPr bwMode="auto">
            <a:xfrm>
              <a:off x="7289801" y="5222876"/>
              <a:ext cx="417513" cy="307975"/>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endParaRPr lang="en-US" sz="1200" b="1" dirty="0">
                <a:solidFill>
                  <a:srgbClr val="FFFFFF"/>
                </a:solidFill>
                <a:latin typeface="Arial"/>
              </a:endParaRPr>
            </a:p>
          </p:txBody>
        </p:sp>
        <p:sp>
          <p:nvSpPr>
            <p:cNvPr id="15" name="Rounded Rectangle 14"/>
            <p:cNvSpPr/>
            <p:nvPr/>
          </p:nvSpPr>
          <p:spPr bwMode="auto">
            <a:xfrm>
              <a:off x="7707313" y="5154613"/>
              <a:ext cx="1096962" cy="444500"/>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lnSpc>
                  <a:spcPct val="150000"/>
                </a:lnSpc>
                <a:defRPr/>
              </a:pPr>
              <a:r>
                <a:rPr lang="en-US" sz="1200" b="1" dirty="0">
                  <a:solidFill>
                    <a:srgbClr val="FFFFFF"/>
                  </a:solidFill>
                  <a:latin typeface="Arial"/>
                </a:rPr>
                <a:t>Negotiations</a:t>
              </a:r>
            </a:p>
          </p:txBody>
        </p:sp>
        <p:sp>
          <p:nvSpPr>
            <p:cNvPr id="16" name="Right Arrow 15"/>
            <p:cNvSpPr/>
            <p:nvPr/>
          </p:nvSpPr>
          <p:spPr bwMode="auto">
            <a:xfrm>
              <a:off x="8804276" y="5222876"/>
              <a:ext cx="417513" cy="307975"/>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defRPr/>
              </a:pPr>
              <a:endParaRPr lang="en-US" sz="1200" b="1" dirty="0">
                <a:solidFill>
                  <a:srgbClr val="FFFFFF"/>
                </a:solidFill>
                <a:latin typeface="Arial"/>
              </a:endParaRPr>
            </a:p>
          </p:txBody>
        </p:sp>
        <p:sp>
          <p:nvSpPr>
            <p:cNvPr id="17" name="Rounded Rectangle 16"/>
            <p:cNvSpPr/>
            <p:nvPr/>
          </p:nvSpPr>
          <p:spPr bwMode="auto">
            <a:xfrm>
              <a:off x="9221788" y="5159375"/>
              <a:ext cx="779462" cy="446088"/>
            </a:xfrm>
            <a:prstGeom prst="roundRect">
              <a:avLst/>
            </a:prstGeom>
            <a:solidFill>
              <a:srgbClr val="548235"/>
            </a:solidFill>
            <a:ln w="9525" cap="flat" cmpd="sng" algn="ctr">
              <a:solidFill>
                <a:schemeClr val="tx1"/>
              </a:solidFill>
              <a:prstDash val="solid"/>
              <a:round/>
              <a:headEnd type="none" w="med" len="med"/>
              <a:tailEnd type="none" w="med" len="med"/>
            </a:ln>
            <a:effectLst/>
          </p:spPr>
          <p:txBody>
            <a:bodyPr lIns="68580" tIns="34290" rIns="68580" bIns="34290"/>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eaLnBrk="0" hangingPunct="0">
                <a:lnSpc>
                  <a:spcPct val="150000"/>
                </a:lnSpc>
                <a:defRPr/>
              </a:pPr>
              <a:r>
                <a:rPr lang="en-US" sz="1200" b="1" dirty="0">
                  <a:solidFill>
                    <a:srgbClr val="FFFFFF"/>
                  </a:solidFill>
                  <a:latin typeface="Arial"/>
                </a:rPr>
                <a:t>Award</a:t>
              </a:r>
            </a:p>
          </p:txBody>
        </p:sp>
        <p:sp>
          <p:nvSpPr>
            <p:cNvPr id="18" name="Left Brace 17"/>
            <p:cNvSpPr/>
            <p:nvPr/>
          </p:nvSpPr>
          <p:spPr>
            <a:xfrm rot="5400000">
              <a:off x="5811044" y="992982"/>
              <a:ext cx="306388" cy="80867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sz="4500" dirty="0">
                <a:solidFill>
                  <a:srgbClr val="000000"/>
                </a:solidFill>
                <a:latin typeface="Arial"/>
              </a:endParaRPr>
            </a:p>
          </p:txBody>
        </p:sp>
        <p:sp>
          <p:nvSpPr>
            <p:cNvPr id="19" name="TextBox 17"/>
            <p:cNvSpPr txBox="1">
              <a:spLocks noChangeArrowheads="1"/>
            </p:cNvSpPr>
            <p:nvPr/>
          </p:nvSpPr>
          <p:spPr bwMode="auto">
            <a:xfrm>
              <a:off x="5343606" y="4630087"/>
              <a:ext cx="1494687" cy="24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n-US" altLang="en-US" sz="1800" dirty="0">
                  <a:solidFill>
                    <a:srgbClr val="000000"/>
                  </a:solidFill>
                  <a:cs typeface="Arial" panose="020B0604020202020204" pitchFamily="34" charset="0"/>
                </a:rPr>
                <a:t>Goal of 150 Days</a:t>
              </a:r>
              <a:endParaRPr lang="en-US" altLang="en-US" sz="100" dirty="0">
                <a:solidFill>
                  <a:srgbClr val="000000"/>
                </a:solidFill>
                <a:cs typeface="Arial" panose="020B0604020202020204" pitchFamily="34" charset="0"/>
              </a:endParaRPr>
            </a:p>
          </p:txBody>
        </p:sp>
      </p:grpSp>
    </p:spTree>
    <p:extLst>
      <p:ext uri="{BB962C8B-B14F-4D97-AF65-F5344CB8AC3E}">
        <p14:creationId xmlns:p14="http://schemas.microsoft.com/office/powerpoint/2010/main" val="195293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Items</a:t>
            </a:r>
          </a:p>
        </p:txBody>
      </p:sp>
      <p:sp>
        <p:nvSpPr>
          <p:cNvPr id="3" name="Content Placeholder 2"/>
          <p:cNvSpPr>
            <a:spLocks noGrp="1"/>
          </p:cNvSpPr>
          <p:nvPr>
            <p:ph idx="1"/>
          </p:nvPr>
        </p:nvSpPr>
        <p:spPr>
          <a:xfrm>
            <a:off x="484515" y="1336433"/>
            <a:ext cx="11197167" cy="4743450"/>
          </a:xfrm>
        </p:spPr>
        <p:txBody>
          <a:bodyPr/>
          <a:lstStyle/>
          <a:p>
            <a:pPr>
              <a:defRPr/>
            </a:pPr>
            <a:r>
              <a:rPr lang="en-US" sz="2400" dirty="0"/>
              <a:t>All GFP requests go through SCCI team </a:t>
            </a:r>
          </a:p>
          <a:p>
            <a:pPr lvl="1">
              <a:defRPr/>
            </a:pPr>
            <a:r>
              <a:rPr lang="en-US" dirty="0"/>
              <a:t>Be prepared to ship at award</a:t>
            </a:r>
          </a:p>
          <a:p>
            <a:pPr>
              <a:defRPr/>
            </a:pPr>
            <a:r>
              <a:rPr lang="en-US" sz="2400" dirty="0"/>
              <a:t> All Invoices processed through SCCI team</a:t>
            </a:r>
          </a:p>
          <a:p>
            <a:pPr>
              <a:defRPr/>
            </a:pPr>
            <a:r>
              <a:rPr lang="en-US" sz="2400" dirty="0"/>
              <a:t>PRPS not required</a:t>
            </a:r>
          </a:p>
          <a:p>
            <a:pPr>
              <a:defRPr/>
            </a:pPr>
            <a:r>
              <a:rPr lang="en-US" sz="2400" dirty="0"/>
              <a:t> All schedule changes processed through SCCI team</a:t>
            </a:r>
          </a:p>
          <a:p>
            <a:pPr>
              <a:defRPr/>
            </a:pPr>
            <a:r>
              <a:rPr lang="en-US" sz="2400" dirty="0"/>
              <a:t> During Pre-Award Phase all contractor communications are done through SOSSEC</a:t>
            </a:r>
          </a:p>
          <a:p>
            <a:pPr>
              <a:defRPr/>
            </a:pPr>
            <a:r>
              <a:rPr lang="en-US" sz="2400" dirty="0"/>
              <a:t> All negotiations handled by SCCI team</a:t>
            </a:r>
          </a:p>
          <a:p>
            <a:pPr>
              <a:defRPr/>
            </a:pPr>
            <a:r>
              <a:rPr lang="en-US" sz="2400" dirty="0"/>
              <a:t>Follow on sole source/first run of production competition meet per 10 USC 2371b*</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12</a:t>
            </a:fld>
            <a:endParaRPr lang="en-US" dirty="0">
              <a:solidFill>
                <a:srgbClr val="808080"/>
              </a:solidFill>
            </a:endParaRPr>
          </a:p>
        </p:txBody>
      </p:sp>
    </p:spTree>
    <p:extLst>
      <p:ext uri="{BB962C8B-B14F-4D97-AF65-F5344CB8AC3E}">
        <p14:creationId xmlns:p14="http://schemas.microsoft.com/office/powerpoint/2010/main" val="2845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SCCI Accomplishments</a:t>
            </a:r>
          </a:p>
        </p:txBody>
      </p:sp>
      <p:sp>
        <p:nvSpPr>
          <p:cNvPr id="3" name="Content Placeholder 2"/>
          <p:cNvSpPr>
            <a:spLocks noGrp="1"/>
          </p:cNvSpPr>
          <p:nvPr>
            <p:ph idx="1"/>
          </p:nvPr>
        </p:nvSpPr>
        <p:spPr>
          <a:xfrm>
            <a:off x="497416" y="1212057"/>
            <a:ext cx="11197167" cy="4993896"/>
          </a:xfrm>
        </p:spPr>
        <p:txBody>
          <a:bodyPr/>
          <a:lstStyle/>
          <a:p>
            <a:r>
              <a:rPr lang="en-US" altLang="en-US" sz="1700" dirty="0"/>
              <a:t>Awarded 33 projects for $27M</a:t>
            </a:r>
          </a:p>
          <a:p>
            <a:pPr lvl="1"/>
            <a:r>
              <a:rPr lang="en-US" altLang="en-US" sz="1700" dirty="0"/>
              <a:t>FY20 awarded 21 projects </a:t>
            </a:r>
          </a:p>
          <a:p>
            <a:pPr lvl="2"/>
            <a:r>
              <a:rPr lang="en-US" altLang="en-US" sz="1700" dirty="0"/>
              <a:t>18 for TAFB / 3 for HAFB</a:t>
            </a:r>
          </a:p>
          <a:p>
            <a:pPr lvl="1"/>
            <a:r>
              <a:rPr lang="en-US" altLang="en-US" sz="1700" dirty="0"/>
              <a:t>FY21 awarded 1 project</a:t>
            </a:r>
          </a:p>
          <a:p>
            <a:pPr lvl="2"/>
            <a:r>
              <a:rPr lang="en-US" altLang="en-US" sz="1700" dirty="0"/>
              <a:t>1 for RAFB</a:t>
            </a:r>
          </a:p>
          <a:p>
            <a:pPr lvl="1"/>
            <a:r>
              <a:rPr lang="en-US" altLang="en-US" sz="1700" dirty="0"/>
              <a:t>FY22 awarded 2 projects </a:t>
            </a:r>
          </a:p>
          <a:p>
            <a:pPr lvl="2"/>
            <a:r>
              <a:rPr lang="en-US" altLang="en-US" sz="1700" dirty="0"/>
              <a:t>2 for TAFB</a:t>
            </a:r>
          </a:p>
          <a:p>
            <a:pPr lvl="1"/>
            <a:r>
              <a:rPr lang="en-US" sz="1700" dirty="0"/>
              <a:t>FY23 awarded 4 projects </a:t>
            </a:r>
          </a:p>
          <a:p>
            <a:pPr lvl="2"/>
            <a:r>
              <a:rPr lang="en-US" sz="1700" dirty="0"/>
              <a:t>2 project award for TAFB / 1 Army project</a:t>
            </a:r>
          </a:p>
          <a:p>
            <a:pPr lvl="1"/>
            <a:r>
              <a:rPr lang="en-US" sz="1700" dirty="0"/>
              <a:t>FY24 awarded 5 projects (4 TAFB / 1 RAFB)</a:t>
            </a:r>
          </a:p>
          <a:p>
            <a:pPr lvl="2"/>
            <a:r>
              <a:rPr lang="en-US" sz="1700" dirty="0"/>
              <a:t>1 project in work for TAFB</a:t>
            </a:r>
          </a:p>
          <a:p>
            <a:pPr>
              <a:defRPr/>
            </a:pPr>
            <a:r>
              <a:rPr lang="en-US" sz="1700" dirty="0"/>
              <a:t>Completed projects (21 projects)</a:t>
            </a:r>
          </a:p>
          <a:p>
            <a:pPr lvl="1">
              <a:defRPr/>
            </a:pPr>
            <a:r>
              <a:rPr lang="en-US" sz="1700" dirty="0"/>
              <a:t>20.21 Fuel Shut off valve w/PHT Aerospace Inc.– HAFB</a:t>
            </a:r>
          </a:p>
          <a:p>
            <a:pPr lvl="1">
              <a:defRPr/>
            </a:pPr>
            <a:r>
              <a:rPr lang="en-US" sz="1700" dirty="0"/>
              <a:t>20.15 TF33 w/Fairmount – TAFB</a:t>
            </a:r>
          </a:p>
          <a:p>
            <a:pPr lvl="1">
              <a:defRPr/>
            </a:pPr>
            <a:r>
              <a:rPr lang="en-US" sz="1700" dirty="0"/>
              <a:t>20.01 TF33 w/Parts Life, Inc. – TAFB</a:t>
            </a:r>
          </a:p>
          <a:p>
            <a:pPr lvl="1">
              <a:defRPr/>
            </a:pPr>
            <a:r>
              <a:rPr lang="en-US" sz="1700" dirty="0"/>
              <a:t>20.20 KC-135 Air Inlet Guide w/Renaissance Services Inc. – HAFB</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13</a:t>
            </a:fld>
            <a:endParaRPr lang="en-US" dirty="0">
              <a:solidFill>
                <a:srgbClr val="808080"/>
              </a:solidFill>
            </a:endParaRPr>
          </a:p>
        </p:txBody>
      </p:sp>
    </p:spTree>
    <p:extLst>
      <p:ext uri="{BB962C8B-B14F-4D97-AF65-F5344CB8AC3E}">
        <p14:creationId xmlns:p14="http://schemas.microsoft.com/office/powerpoint/2010/main" val="108423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Contact</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dirty="0">
              <a:solidFill>
                <a:srgbClr val="808080"/>
              </a:solidFill>
            </a:endParaRPr>
          </a:p>
        </p:txBody>
      </p:sp>
      <p:sp>
        <p:nvSpPr>
          <p:cNvPr id="7" name="Content Placeholder 2">
            <a:extLst>
              <a:ext uri="{FF2B5EF4-FFF2-40B4-BE49-F238E27FC236}">
                <a16:creationId xmlns:a16="http://schemas.microsoft.com/office/drawing/2014/main" id="{952E1649-513A-D017-E224-F18CA3D9A9B8}"/>
              </a:ext>
            </a:extLst>
          </p:cNvPr>
          <p:cNvSpPr>
            <a:spLocks noGrp="1"/>
          </p:cNvSpPr>
          <p:nvPr>
            <p:ph idx="1"/>
          </p:nvPr>
        </p:nvSpPr>
        <p:spPr>
          <a:xfrm>
            <a:off x="3074818" y="1309333"/>
            <a:ext cx="11196638" cy="4743450"/>
          </a:xfrm>
        </p:spPr>
        <p:txBody>
          <a:bodyPr/>
          <a:lstStyle/>
          <a:p>
            <a:pPr marL="0" indent="0">
              <a:buNone/>
            </a:pPr>
            <a:r>
              <a:rPr lang="en-US" dirty="0"/>
              <a:t>Supply Chain Consortium Initiative OTA workflow</a:t>
            </a:r>
          </a:p>
          <a:p>
            <a:pPr marL="0" indent="0">
              <a:spcBef>
                <a:spcPct val="25000"/>
              </a:spcBef>
              <a:buNone/>
            </a:pPr>
            <a:r>
              <a:rPr lang="en-US" dirty="0"/>
              <a:t>	 </a:t>
            </a:r>
            <a:r>
              <a:rPr lang="en-US" b="0" kern="1200" dirty="0">
                <a:solidFill>
                  <a:srgbClr val="0000FF"/>
                </a:solidFill>
              </a:rPr>
              <a:t>448SCMW.SASPO.SCCI@us.af.mil</a:t>
            </a:r>
          </a:p>
          <a:p>
            <a:pPr marL="0" indent="0">
              <a:buNone/>
            </a:pPr>
            <a:r>
              <a:rPr lang="en-US" dirty="0"/>
              <a:t>Supply Chain Consortium Program Managers</a:t>
            </a:r>
          </a:p>
          <a:p>
            <a:pPr marL="0" indent="0">
              <a:spcBef>
                <a:spcPct val="25000"/>
              </a:spcBef>
              <a:buNone/>
            </a:pPr>
            <a:r>
              <a:rPr lang="en-US" b="0" dirty="0"/>
              <a:t>      Danielle Knox, 429 SCMS/GUMD SASPO</a:t>
            </a:r>
          </a:p>
          <a:p>
            <a:pPr marL="0" indent="0">
              <a:spcBef>
                <a:spcPct val="25000"/>
              </a:spcBef>
              <a:buNone/>
            </a:pPr>
            <a:r>
              <a:rPr lang="en-US" b="0" dirty="0"/>
              <a:t>            Email:  </a:t>
            </a:r>
            <a:r>
              <a:rPr lang="en-US" b="0" kern="1200" dirty="0">
                <a:solidFill>
                  <a:srgbClr val="0000FF"/>
                </a:solidFill>
                <a:hlinkClick r:id="rId2">
                  <a:extLst>
                    <a:ext uri="{A12FA001-AC4F-418D-AE19-62706E023703}">
                      <ahyp:hlinkClr xmlns:ahyp="http://schemas.microsoft.com/office/drawing/2018/hyperlinkcolor" val="tx"/>
                    </a:ext>
                  </a:extLst>
                </a:hlinkClick>
              </a:rPr>
              <a:t>christina.knox@us.af.mil</a:t>
            </a:r>
            <a:endParaRPr lang="en-US" b="0" kern="1200" dirty="0">
              <a:solidFill>
                <a:srgbClr val="0000FF"/>
              </a:solidFill>
            </a:endParaRPr>
          </a:p>
          <a:p>
            <a:pPr marL="406400" lvl="1" indent="0">
              <a:buNone/>
            </a:pPr>
            <a:r>
              <a:rPr lang="en-US" b="0" dirty="0"/>
              <a:t>      Phone: (405) 818-3225</a:t>
            </a:r>
          </a:p>
          <a:p>
            <a:pPr marL="406400" lvl="1" indent="0">
              <a:buNone/>
            </a:pPr>
            <a:r>
              <a:rPr lang="en-US" b="0" dirty="0"/>
              <a:t>Raegan Richardson, 429 SCMS/GUMD SASPO</a:t>
            </a:r>
          </a:p>
          <a:p>
            <a:pPr marL="803275" lvl="2" indent="0">
              <a:buNone/>
            </a:pPr>
            <a:r>
              <a:rPr lang="en-US" b="0" dirty="0"/>
              <a:t>Email: </a:t>
            </a:r>
            <a:r>
              <a:rPr lang="en-US" b="0" kern="1200" dirty="0">
                <a:solidFill>
                  <a:srgbClr val="0000FF"/>
                </a:solidFill>
                <a:ea typeface="+mn-ea"/>
                <a:cs typeface="+mn-cs"/>
                <a:hlinkClick r:id="rId3">
                  <a:extLst>
                    <a:ext uri="{A12FA001-AC4F-418D-AE19-62706E023703}">
                      <ahyp:hlinkClr xmlns:ahyp="http://schemas.microsoft.com/office/drawing/2018/hyperlinkcolor" val="tx"/>
                    </a:ext>
                  </a:extLst>
                </a:hlinkClick>
              </a:rPr>
              <a:t>raegan.richardson@us.af.mil</a:t>
            </a:r>
            <a:endParaRPr lang="en-US" b="0" kern="1200" dirty="0">
              <a:solidFill>
                <a:srgbClr val="0000FF"/>
              </a:solidFill>
              <a:ea typeface="+mn-ea"/>
              <a:cs typeface="+mn-cs"/>
            </a:endParaRPr>
          </a:p>
          <a:p>
            <a:pPr marL="803275" lvl="2" indent="0">
              <a:buNone/>
            </a:pPr>
            <a:r>
              <a:rPr lang="en-US" b="0" dirty="0"/>
              <a:t>Phone: (405) 739-2258</a:t>
            </a:r>
          </a:p>
          <a:p>
            <a:pPr marL="0" indent="0">
              <a:buNone/>
            </a:pPr>
            <a:r>
              <a:rPr lang="en-US" dirty="0"/>
              <a:t>Supply Chain Consortium Agreements Officer</a:t>
            </a:r>
          </a:p>
          <a:p>
            <a:pPr marL="406400" lvl="1" indent="0">
              <a:buNone/>
            </a:pPr>
            <a:r>
              <a:rPr lang="en-US" b="0" dirty="0"/>
              <a:t>Roxanne Yorgason, AFMC AFSC/PZAAC (TAFB)</a:t>
            </a:r>
          </a:p>
          <a:p>
            <a:pPr marL="803275" lvl="2" indent="0">
              <a:buNone/>
            </a:pPr>
            <a:r>
              <a:rPr lang="en-US" b="0" dirty="0"/>
              <a:t>Email: </a:t>
            </a:r>
            <a:r>
              <a:rPr lang="en-US" b="0" kern="1200" dirty="0">
                <a:solidFill>
                  <a:srgbClr val="0000FF"/>
                </a:solidFill>
                <a:ea typeface="+mn-ea"/>
                <a:cs typeface="+mn-cs"/>
                <a:hlinkClick r:id="rId4">
                  <a:extLst>
                    <a:ext uri="{A12FA001-AC4F-418D-AE19-62706E023703}">
                      <ahyp:hlinkClr xmlns:ahyp="http://schemas.microsoft.com/office/drawing/2018/hyperlinkcolor" val="tx"/>
                    </a:ext>
                  </a:extLst>
                </a:hlinkClick>
              </a:rPr>
              <a:t>roxanne.yorgason@us.af.mil</a:t>
            </a:r>
            <a:endParaRPr lang="en-US" b="0" kern="1200" dirty="0">
              <a:solidFill>
                <a:srgbClr val="0000FF"/>
              </a:solidFill>
              <a:ea typeface="+mn-ea"/>
              <a:cs typeface="+mn-cs"/>
            </a:endParaRPr>
          </a:p>
          <a:p>
            <a:pPr marL="803275" lvl="2" indent="0">
              <a:buNone/>
            </a:pPr>
            <a:r>
              <a:rPr lang="en-US" b="0" dirty="0"/>
              <a:t>Phone: (312) 739-9448</a:t>
            </a:r>
          </a:p>
          <a:p>
            <a:pPr lvl="2"/>
            <a:endParaRPr lang="en-US" dirty="0"/>
          </a:p>
        </p:txBody>
      </p:sp>
    </p:spTree>
    <p:extLst>
      <p:ext uri="{BB962C8B-B14F-4D97-AF65-F5344CB8AC3E}">
        <p14:creationId xmlns:p14="http://schemas.microsoft.com/office/powerpoint/2010/main" val="117700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DB133CE6-BC2E-8463-2497-A22B0E6CB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58" t="5637" r="4063" b="9644"/>
          <a:stretch>
            <a:fillRect/>
          </a:stretch>
        </p:blipFill>
        <p:spPr bwMode="auto">
          <a:xfrm>
            <a:off x="0" y="0"/>
            <a:ext cx="121920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20" descr="448TH SUPPLY CHAIN SUSTAINMENT WING COLOR_Transparentjun08">
            <a:extLst>
              <a:ext uri="{FF2B5EF4-FFF2-40B4-BE49-F238E27FC236}">
                <a16:creationId xmlns:a16="http://schemas.microsoft.com/office/drawing/2014/main" id="{97819484-7CFB-74A9-1CA2-52DDD40CBF8B}"/>
              </a:ext>
            </a:extLst>
          </p:cNvPr>
          <p:cNvPicPr>
            <a:picLocks noChangeAspect="1" noChangeArrowheads="1"/>
          </p:cNvPicPr>
          <p:nvPr/>
        </p:nvPicPr>
        <p:blipFill>
          <a:blip r:embed="rId4"/>
          <a:stretch>
            <a:fillRect/>
          </a:stretch>
        </p:blipFill>
        <p:spPr bwMode="auto">
          <a:xfrm>
            <a:off x="4557714" y="2228850"/>
            <a:ext cx="2986087" cy="29527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1AD6022-40D9-7282-A2CF-961D4507D53D}"/>
              </a:ext>
            </a:extLst>
          </p:cNvPr>
          <p:cNvPicPr>
            <a:picLocks noChangeAspect="1"/>
          </p:cNvPicPr>
          <p:nvPr/>
        </p:nvPicPr>
        <p:blipFill>
          <a:blip r:embed="rId5"/>
          <a:stretch>
            <a:fillRect/>
          </a:stretch>
        </p:blipFill>
        <p:spPr>
          <a:xfrm>
            <a:off x="2286001" y="3746501"/>
            <a:ext cx="1939925" cy="19145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435394F-91F4-8A8C-F9DD-2C2EAA583DC2}"/>
              </a:ext>
            </a:extLst>
          </p:cNvPr>
          <p:cNvPicPr>
            <a:picLocks noChangeAspect="1"/>
          </p:cNvPicPr>
          <p:nvPr/>
        </p:nvPicPr>
        <p:blipFill>
          <a:blip r:embed="rId6"/>
          <a:stretch>
            <a:fillRect/>
          </a:stretch>
        </p:blipFill>
        <p:spPr>
          <a:xfrm>
            <a:off x="7966076" y="1446214"/>
            <a:ext cx="1939925" cy="19145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2DD7C91-7B6F-DE3E-6BB8-41F64ADC87A6}"/>
              </a:ext>
            </a:extLst>
          </p:cNvPr>
          <p:cNvPicPr>
            <a:picLocks noChangeAspect="1"/>
          </p:cNvPicPr>
          <p:nvPr/>
        </p:nvPicPr>
        <p:blipFill>
          <a:blip r:embed="rId7"/>
          <a:stretch>
            <a:fillRect/>
          </a:stretch>
        </p:blipFill>
        <p:spPr>
          <a:xfrm>
            <a:off x="2311400" y="1465264"/>
            <a:ext cx="1936750" cy="19145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53B9091-C54D-4C31-DFA5-DFD571DDDAB2}"/>
              </a:ext>
            </a:extLst>
          </p:cNvPr>
          <p:cNvPicPr>
            <a:picLocks noChangeAspect="1"/>
          </p:cNvPicPr>
          <p:nvPr/>
        </p:nvPicPr>
        <p:blipFill>
          <a:blip r:embed="rId8"/>
          <a:stretch>
            <a:fillRect/>
          </a:stretch>
        </p:blipFill>
        <p:spPr>
          <a:xfrm>
            <a:off x="7966076" y="3743325"/>
            <a:ext cx="1939925" cy="1912938"/>
          </a:xfrm>
          <a:prstGeom prst="rect">
            <a:avLst/>
          </a:prstGeom>
          <a:ln>
            <a:noFill/>
          </a:ln>
          <a:effectLst>
            <a:outerShdw blurRad="292100" dist="139700" dir="2700000" algn="tl" rotWithShape="0">
              <a:srgbClr val="333333">
                <a:alpha val="65000"/>
              </a:srgbClr>
            </a:outerShdw>
          </a:effectLst>
        </p:spPr>
      </p:pic>
      <p:sp>
        <p:nvSpPr>
          <p:cNvPr id="10" name="Line 1087">
            <a:extLst>
              <a:ext uri="{FF2B5EF4-FFF2-40B4-BE49-F238E27FC236}">
                <a16:creationId xmlns:a16="http://schemas.microsoft.com/office/drawing/2014/main" id="{78F1014A-D34B-7815-4AD5-C1957430C24C}"/>
              </a:ext>
            </a:extLst>
          </p:cNvPr>
          <p:cNvSpPr>
            <a:spLocks noChangeShapeType="1"/>
          </p:cNvSpPr>
          <p:nvPr/>
        </p:nvSpPr>
        <p:spPr bwMode="auto">
          <a:xfrm>
            <a:off x="1905000" y="1066800"/>
            <a:ext cx="8382000" cy="0"/>
          </a:xfrm>
          <a:prstGeom prst="line">
            <a:avLst/>
          </a:prstGeom>
          <a:noFill/>
          <a:ln w="57150">
            <a:solidFill>
              <a:srgbClr val="0C2D83"/>
            </a:solidFill>
            <a:round/>
            <a:headEnd/>
            <a:tailEnd/>
          </a:ln>
          <a:effectLst/>
        </p:spPr>
        <p:txBody>
          <a:bodyPr wrap="none" anchor="ctr"/>
          <a:lstStyle/>
          <a:p>
            <a:pPr algn="ctr">
              <a:lnSpc>
                <a:spcPct val="80000"/>
              </a:lnSpc>
              <a:buClr>
                <a:srgbClr val="000066"/>
              </a:buClr>
              <a:buSzPct val="80000"/>
              <a:buFont typeface="Wingdings" pitchFamily="2" charset="2"/>
              <a:buChar char="q"/>
              <a:defRPr/>
            </a:pPr>
            <a:endParaRPr lang="en-US" kern="0" dirty="0">
              <a:solidFill>
                <a:srgbClr val="000000"/>
              </a:solidFill>
              <a:latin typeface="Arial"/>
              <a:cs typeface="Arial" charset="0"/>
            </a:endParaRPr>
          </a:p>
        </p:txBody>
      </p:sp>
      <p:sp>
        <p:nvSpPr>
          <p:cNvPr id="2" name="TextBox 1">
            <a:extLst>
              <a:ext uri="{FF2B5EF4-FFF2-40B4-BE49-F238E27FC236}">
                <a16:creationId xmlns:a16="http://schemas.microsoft.com/office/drawing/2014/main" id="{2FAE2918-23A7-7CBD-4DEA-4A3C5C91CF4A}"/>
              </a:ext>
            </a:extLst>
          </p:cNvPr>
          <p:cNvSpPr txBox="1"/>
          <p:nvPr/>
        </p:nvSpPr>
        <p:spPr>
          <a:xfrm>
            <a:off x="1568450" y="261938"/>
            <a:ext cx="9086850" cy="647700"/>
          </a:xfrm>
          <a:prstGeom prst="rect">
            <a:avLst/>
          </a:prstGeom>
          <a:noFill/>
        </p:spPr>
        <p:txBody>
          <a:bodyPr>
            <a:spAutoFit/>
          </a:bodyPr>
          <a:lstStyle/>
          <a:p>
            <a:pPr algn="ctr" eaLnBrk="1" hangingPunct="1">
              <a:defRPr/>
            </a:pPr>
            <a:r>
              <a:rPr lang="en-US" sz="3600" b="1" i="1" dirty="0">
                <a:solidFill>
                  <a:srgbClr val="002060"/>
                </a:solidFill>
                <a:effectLst>
                  <a:outerShdw blurRad="38100" dist="38100" dir="2700000" algn="tl">
                    <a:srgbClr val="000000">
                      <a:alpha val="43137"/>
                    </a:srgbClr>
                  </a:outerShdw>
                </a:effectLst>
              </a:rPr>
              <a:t>448th Supply Chain Management Wing</a:t>
            </a:r>
          </a:p>
        </p:txBody>
      </p:sp>
      <p:sp>
        <p:nvSpPr>
          <p:cNvPr id="15" name="Text Box 13">
            <a:extLst>
              <a:ext uri="{FF2B5EF4-FFF2-40B4-BE49-F238E27FC236}">
                <a16:creationId xmlns:a16="http://schemas.microsoft.com/office/drawing/2014/main" id="{397BBFFA-78E2-04C9-BE3F-C92A737E4F52}"/>
              </a:ext>
            </a:extLst>
          </p:cNvPr>
          <p:cNvSpPr txBox="1">
            <a:spLocks noChangeArrowheads="1"/>
          </p:cNvSpPr>
          <p:nvPr/>
        </p:nvSpPr>
        <p:spPr bwMode="auto">
          <a:xfrm>
            <a:off x="1511300" y="6057900"/>
            <a:ext cx="9144000" cy="584200"/>
          </a:xfrm>
          <a:prstGeom prst="rect">
            <a:avLst/>
          </a:prstGeom>
          <a:noFill/>
          <a:ln w="9525">
            <a:noFill/>
            <a:miter lim="800000"/>
            <a:headEnd/>
            <a:tailEnd/>
          </a:ln>
        </p:spPr>
        <p:txBody>
          <a:bodyPr>
            <a:spAutoFit/>
          </a:bodyPr>
          <a:lstStyle/>
          <a:p>
            <a:pPr algn="ctr">
              <a:spcBef>
                <a:spcPts val="500"/>
              </a:spcBef>
              <a:defRPr/>
            </a:pPr>
            <a:r>
              <a:rPr lang="en-US" sz="3200" b="1" i="1" dirty="0">
                <a:solidFill>
                  <a:srgbClr val="002060"/>
                </a:solidFill>
                <a:effectLst>
                  <a:outerShdw blurRad="38100" dist="38100" dir="2700000" algn="tl">
                    <a:srgbClr val="000000">
                      <a:alpha val="43137"/>
                    </a:srgbClr>
                  </a:outerShdw>
                </a:effectLst>
                <a:latin typeface="Monotype Corsiva" pitchFamily="66" charset="0"/>
                <a:cs typeface="Arial" charset="0"/>
              </a:rPr>
              <a:t>Supplying Warfighter Dominance</a:t>
            </a:r>
          </a:p>
        </p:txBody>
      </p:sp>
    </p:spTree>
    <p:extLst>
      <p:ext uri="{BB962C8B-B14F-4D97-AF65-F5344CB8AC3E}">
        <p14:creationId xmlns:p14="http://schemas.microsoft.com/office/powerpoint/2010/main" val="71213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1000"/>
                                        <p:tgtEl>
                                          <p:spTgt spid="6"/>
                                        </p:tgtEl>
                                      </p:cBhvr>
                                    </p:animEffect>
                                  </p:childTnLst>
                                </p:cTn>
                              </p:par>
                            </p:childTnLst>
                          </p:cTn>
                        </p:par>
                        <p:par>
                          <p:cTn id="11" fill="hold" nodeType="afterGroup">
                            <p:stCondLst>
                              <p:cond delay="1000"/>
                            </p:stCondLst>
                            <p:childTnLst>
                              <p:par>
                                <p:cTn id="12" presetID="21"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1000"/>
                                        <p:tgtEl>
                                          <p:spTgt spid="7"/>
                                        </p:tgtEl>
                                      </p:cBhvr>
                                    </p:animEffect>
                                  </p:childTnLst>
                                </p:cTn>
                              </p:par>
                              <p:par>
                                <p:cTn id="15" presetID="21"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1000"/>
                                        <p:tgtEl>
                                          <p:spTgt spid="9"/>
                                        </p:tgtEl>
                                      </p:cBhvr>
                                    </p:animEffect>
                                  </p:childTnLst>
                                </p:cTn>
                              </p:par>
                            </p:childTnLst>
                          </p:cTn>
                        </p:par>
                        <p:par>
                          <p:cTn id="18" fill="hold" nodeType="afterGroup">
                            <p:stCondLst>
                              <p:cond delay="2000"/>
                            </p:stCondLst>
                            <p:childTnLst>
                              <p:par>
                                <p:cTn id="19" presetID="21"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1000"/>
                                        <p:tgtEl>
                                          <p:spTgt spid="4"/>
                                        </p:tgtEl>
                                      </p:cBhvr>
                                    </p:animEffect>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9127067" cy="1143000"/>
          </a:xfrm>
        </p:spPr>
        <p:txBody>
          <a:bodyPr/>
          <a:lstStyle/>
          <a:p>
            <a:r>
              <a:rPr lang="en-US" dirty="0"/>
              <a:t>Purpose of Other Transactions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
        <p:nvSpPr>
          <p:cNvPr id="6" name="Rectangle 3"/>
          <p:cNvSpPr txBox="1">
            <a:spLocks noChangeArrowheads="1"/>
          </p:cNvSpPr>
          <p:nvPr/>
        </p:nvSpPr>
        <p:spPr bwMode="auto">
          <a:xfrm>
            <a:off x="508000" y="1343026"/>
            <a:ext cx="11134218" cy="4911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dirty="0"/>
              <a:t>The DoD OT authorities were created to encourage new or nontraditional performers to work with the Department. These authorities allow DoD to bring new, cutting-edge solutions to the warfighter by accommodating a performer's existing business practices and commercial industry standards rather than imposing DoD standards</a:t>
            </a:r>
            <a:endParaRPr lang="en-US" altLang="en-US" dirty="0">
              <a:solidFill>
                <a:srgbClr val="000000"/>
              </a:solidFill>
            </a:endParaRPr>
          </a:p>
          <a:p>
            <a:pPr lvl="1"/>
            <a:r>
              <a:rPr lang="en-US" altLang="en-US" dirty="0">
                <a:solidFill>
                  <a:srgbClr val="281130"/>
                </a:solidFill>
              </a:rPr>
              <a:t>OTs </a:t>
            </a:r>
            <a:r>
              <a:rPr lang="en-US" altLang="en-US" dirty="0">
                <a:solidFill>
                  <a:srgbClr val="382435"/>
                </a:solidFill>
              </a:rPr>
              <a:t>can </a:t>
            </a:r>
            <a:r>
              <a:rPr lang="en-US" altLang="en-US" dirty="0">
                <a:solidFill>
                  <a:srgbClr val="281130"/>
                </a:solidFill>
              </a:rPr>
              <a:t>help</a:t>
            </a:r>
            <a:r>
              <a:rPr lang="en-US" altLang="en-US" dirty="0">
                <a:solidFill>
                  <a:srgbClr val="484158"/>
                </a:solidFill>
              </a:rPr>
              <a:t>: </a:t>
            </a:r>
          </a:p>
          <a:p>
            <a:pPr lvl="2"/>
            <a:r>
              <a:rPr lang="en-US" altLang="en-US" dirty="0">
                <a:solidFill>
                  <a:srgbClr val="090109"/>
                </a:solidFill>
              </a:rPr>
              <a:t>E</a:t>
            </a:r>
            <a:r>
              <a:rPr lang="en-US" altLang="en-US" dirty="0">
                <a:solidFill>
                  <a:srgbClr val="281130"/>
                </a:solidFill>
              </a:rPr>
              <a:t>ngage </a:t>
            </a:r>
            <a:r>
              <a:rPr lang="en-US" altLang="en-US" dirty="0">
                <a:solidFill>
                  <a:srgbClr val="484158"/>
                </a:solidFill>
              </a:rPr>
              <a:t>w</a:t>
            </a:r>
            <a:r>
              <a:rPr lang="en-US" altLang="en-US" dirty="0">
                <a:solidFill>
                  <a:srgbClr val="340034"/>
                </a:solidFill>
              </a:rPr>
              <a:t>ith </a:t>
            </a:r>
            <a:r>
              <a:rPr lang="en-US" altLang="en-US" dirty="0">
                <a:solidFill>
                  <a:srgbClr val="281130"/>
                </a:solidFill>
              </a:rPr>
              <a:t>nontraditional </a:t>
            </a:r>
            <a:r>
              <a:rPr lang="en-US" altLang="en-US" dirty="0">
                <a:solidFill>
                  <a:srgbClr val="382435"/>
                </a:solidFill>
              </a:rPr>
              <a:t>defense contractors </a:t>
            </a:r>
            <a:r>
              <a:rPr lang="en-US" altLang="en-US" dirty="0">
                <a:solidFill>
                  <a:srgbClr val="484158"/>
                </a:solidFill>
              </a:rPr>
              <a:t>w</a:t>
            </a:r>
            <a:r>
              <a:rPr lang="en-US" altLang="en-US" dirty="0">
                <a:solidFill>
                  <a:srgbClr val="281130"/>
                </a:solidFill>
              </a:rPr>
              <a:t>ho ma</a:t>
            </a:r>
            <a:r>
              <a:rPr lang="en-US" altLang="en-US" dirty="0">
                <a:solidFill>
                  <a:srgbClr val="484158"/>
                </a:solidFill>
              </a:rPr>
              <a:t>y </a:t>
            </a:r>
            <a:r>
              <a:rPr lang="en-US" altLang="en-US" dirty="0">
                <a:solidFill>
                  <a:srgbClr val="281130"/>
                </a:solidFill>
              </a:rPr>
              <a:t>not be </a:t>
            </a:r>
            <a:r>
              <a:rPr lang="en-US" altLang="en-US" dirty="0">
                <a:solidFill>
                  <a:srgbClr val="340034"/>
                </a:solidFill>
              </a:rPr>
              <a:t>int</a:t>
            </a:r>
            <a:r>
              <a:rPr lang="en-US" altLang="en-US" dirty="0">
                <a:solidFill>
                  <a:srgbClr val="382435"/>
                </a:solidFill>
              </a:rPr>
              <a:t>erested </a:t>
            </a:r>
            <a:r>
              <a:rPr lang="en-US" altLang="en-US" dirty="0">
                <a:solidFill>
                  <a:srgbClr val="340034"/>
                </a:solidFill>
              </a:rPr>
              <a:t>in </a:t>
            </a:r>
            <a:r>
              <a:rPr lang="en-US" altLang="en-US" dirty="0">
                <a:solidFill>
                  <a:srgbClr val="382435"/>
                </a:solidFill>
              </a:rPr>
              <a:t>enter</a:t>
            </a:r>
            <a:r>
              <a:rPr lang="en-US" altLang="en-US" dirty="0">
                <a:solidFill>
                  <a:srgbClr val="340034"/>
                </a:solidFill>
              </a:rPr>
              <a:t>in</a:t>
            </a:r>
            <a:r>
              <a:rPr lang="en-US" altLang="en-US" dirty="0">
                <a:solidFill>
                  <a:srgbClr val="382435"/>
                </a:solidFill>
              </a:rPr>
              <a:t>g </a:t>
            </a:r>
            <a:r>
              <a:rPr lang="en-US" altLang="en-US" dirty="0">
                <a:solidFill>
                  <a:srgbClr val="340034"/>
                </a:solidFill>
              </a:rPr>
              <a:t>int</a:t>
            </a:r>
            <a:r>
              <a:rPr lang="en-US" altLang="en-US" dirty="0">
                <a:solidFill>
                  <a:srgbClr val="382435"/>
                </a:solidFill>
              </a:rPr>
              <a:t>o </a:t>
            </a:r>
            <a:r>
              <a:rPr lang="en-US" altLang="en-US" dirty="0">
                <a:solidFill>
                  <a:srgbClr val="281130"/>
                </a:solidFill>
              </a:rPr>
              <a:t>Federal </a:t>
            </a:r>
            <a:r>
              <a:rPr lang="en-US" altLang="en-US" dirty="0">
                <a:solidFill>
                  <a:srgbClr val="484158"/>
                </a:solidFill>
              </a:rPr>
              <a:t>A</a:t>
            </a:r>
            <a:r>
              <a:rPr lang="en-US" altLang="en-US" dirty="0">
                <a:solidFill>
                  <a:srgbClr val="382435"/>
                </a:solidFill>
              </a:rPr>
              <a:t>cqu</a:t>
            </a:r>
            <a:r>
              <a:rPr lang="en-US" altLang="en-US" dirty="0">
                <a:solidFill>
                  <a:srgbClr val="340034"/>
                </a:solidFill>
              </a:rPr>
              <a:t>isiti</a:t>
            </a:r>
            <a:r>
              <a:rPr lang="en-US" altLang="en-US" dirty="0">
                <a:solidFill>
                  <a:srgbClr val="382435"/>
                </a:solidFill>
              </a:rPr>
              <a:t>on Regu</a:t>
            </a:r>
            <a:r>
              <a:rPr lang="en-US" altLang="en-US" dirty="0">
                <a:solidFill>
                  <a:srgbClr val="340034"/>
                </a:solidFill>
              </a:rPr>
              <a:t>lati</a:t>
            </a:r>
            <a:r>
              <a:rPr lang="en-US" altLang="en-US" dirty="0">
                <a:solidFill>
                  <a:srgbClr val="382435"/>
                </a:solidFill>
              </a:rPr>
              <a:t>on </a:t>
            </a:r>
            <a:r>
              <a:rPr lang="en-US" altLang="en-US" dirty="0">
                <a:solidFill>
                  <a:srgbClr val="625460"/>
                </a:solidFill>
              </a:rPr>
              <a:t>(</a:t>
            </a:r>
            <a:r>
              <a:rPr lang="en-US" altLang="en-US" dirty="0">
                <a:solidFill>
                  <a:srgbClr val="281130"/>
                </a:solidFill>
              </a:rPr>
              <a:t>F</a:t>
            </a:r>
            <a:r>
              <a:rPr lang="en-US" altLang="en-US" dirty="0">
                <a:solidFill>
                  <a:srgbClr val="484158"/>
                </a:solidFill>
              </a:rPr>
              <a:t>A</a:t>
            </a:r>
            <a:r>
              <a:rPr lang="en-US" altLang="en-US" dirty="0">
                <a:solidFill>
                  <a:srgbClr val="3D1C1C"/>
                </a:solidFill>
              </a:rPr>
              <a:t>R</a:t>
            </a:r>
            <a:r>
              <a:rPr lang="en-US" altLang="en-US" dirty="0">
                <a:solidFill>
                  <a:srgbClr val="525374"/>
                </a:solidFill>
              </a:rPr>
              <a:t>)</a:t>
            </a:r>
            <a:r>
              <a:rPr lang="en-US" altLang="en-US" dirty="0">
                <a:solidFill>
                  <a:srgbClr val="090109"/>
                </a:solidFill>
              </a:rPr>
              <a:t>-</a:t>
            </a:r>
            <a:r>
              <a:rPr lang="en-US" altLang="en-US" dirty="0">
                <a:solidFill>
                  <a:srgbClr val="281130"/>
                </a:solidFill>
              </a:rPr>
              <a:t>based </a:t>
            </a:r>
            <a:r>
              <a:rPr lang="en-US" altLang="en-US" dirty="0">
                <a:solidFill>
                  <a:srgbClr val="382435"/>
                </a:solidFill>
              </a:rPr>
              <a:t>contracts</a:t>
            </a:r>
            <a:endParaRPr lang="en-US" altLang="en-US" dirty="0">
              <a:solidFill>
                <a:srgbClr val="300205"/>
              </a:solidFill>
            </a:endParaRPr>
          </a:p>
          <a:p>
            <a:pPr lvl="2"/>
            <a:r>
              <a:rPr lang="en-US" altLang="en-US" dirty="0">
                <a:solidFill>
                  <a:srgbClr val="281130"/>
                </a:solidFill>
              </a:rPr>
              <a:t>Broaden the </a:t>
            </a:r>
            <a:r>
              <a:rPr lang="en-US" altLang="en-US" dirty="0">
                <a:solidFill>
                  <a:srgbClr val="340034"/>
                </a:solidFill>
              </a:rPr>
              <a:t>industrial </a:t>
            </a:r>
            <a:r>
              <a:rPr lang="en-US" altLang="en-US" dirty="0">
                <a:solidFill>
                  <a:srgbClr val="281130"/>
                </a:solidFill>
              </a:rPr>
              <a:t>base a</a:t>
            </a:r>
            <a:r>
              <a:rPr lang="en-US" altLang="en-US" dirty="0">
                <a:solidFill>
                  <a:srgbClr val="484158"/>
                </a:solidFill>
              </a:rPr>
              <a:t>v</a:t>
            </a:r>
            <a:r>
              <a:rPr lang="en-US" altLang="en-US" dirty="0">
                <a:solidFill>
                  <a:srgbClr val="281130"/>
                </a:solidFill>
              </a:rPr>
              <a:t>ailable to the Go</a:t>
            </a:r>
            <a:r>
              <a:rPr lang="en-US" altLang="en-US" dirty="0">
                <a:solidFill>
                  <a:srgbClr val="484158"/>
                </a:solidFill>
              </a:rPr>
              <a:t>v</a:t>
            </a:r>
            <a:r>
              <a:rPr lang="en-US" altLang="en-US" dirty="0">
                <a:solidFill>
                  <a:srgbClr val="382435"/>
                </a:solidFill>
              </a:rPr>
              <a:t>ernment</a:t>
            </a:r>
            <a:endParaRPr lang="en-US" altLang="en-US" dirty="0">
              <a:solidFill>
                <a:srgbClr val="300205"/>
              </a:solidFill>
            </a:endParaRPr>
          </a:p>
          <a:p>
            <a:pPr lvl="2"/>
            <a:r>
              <a:rPr lang="en-US" altLang="en-US" dirty="0">
                <a:solidFill>
                  <a:srgbClr val="382435"/>
                </a:solidFill>
              </a:rPr>
              <a:t>Support dua</a:t>
            </a:r>
            <a:r>
              <a:rPr lang="en-US" altLang="en-US" dirty="0">
                <a:solidFill>
                  <a:srgbClr val="340034"/>
                </a:solidFill>
              </a:rPr>
              <a:t>l</a:t>
            </a:r>
            <a:r>
              <a:rPr lang="en-US" altLang="en-US" dirty="0">
                <a:solidFill>
                  <a:srgbClr val="090109"/>
                </a:solidFill>
              </a:rPr>
              <a:t>-</a:t>
            </a:r>
            <a:r>
              <a:rPr lang="en-US" altLang="en-US" dirty="0">
                <a:solidFill>
                  <a:srgbClr val="281130"/>
                </a:solidFill>
              </a:rPr>
              <a:t>use projects</a:t>
            </a:r>
            <a:endParaRPr lang="en-US" altLang="en-US" dirty="0">
              <a:solidFill>
                <a:srgbClr val="300205"/>
              </a:solidFill>
            </a:endParaRPr>
          </a:p>
          <a:p>
            <a:pPr lvl="2"/>
            <a:r>
              <a:rPr lang="en-US" altLang="en-US" dirty="0">
                <a:solidFill>
                  <a:srgbClr val="090109"/>
                </a:solidFill>
              </a:rPr>
              <a:t>E</a:t>
            </a:r>
            <a:r>
              <a:rPr lang="en-US" altLang="en-US" dirty="0">
                <a:solidFill>
                  <a:srgbClr val="281130"/>
                </a:solidFill>
              </a:rPr>
              <a:t>ncourage quicker</a:t>
            </a:r>
            <a:r>
              <a:rPr lang="en-US" altLang="en-US" dirty="0">
                <a:solidFill>
                  <a:srgbClr val="484158"/>
                </a:solidFill>
              </a:rPr>
              <a:t>, </a:t>
            </a:r>
            <a:r>
              <a:rPr lang="en-US" altLang="en-US" dirty="0">
                <a:solidFill>
                  <a:srgbClr val="382435"/>
                </a:solidFill>
              </a:rPr>
              <a:t>cheaper</a:t>
            </a:r>
            <a:r>
              <a:rPr lang="en-US" altLang="en-US" dirty="0">
                <a:solidFill>
                  <a:srgbClr val="484158"/>
                </a:solidFill>
              </a:rPr>
              <a:t>, </a:t>
            </a:r>
            <a:r>
              <a:rPr lang="en-US" altLang="en-US" dirty="0">
                <a:solidFill>
                  <a:srgbClr val="281130"/>
                </a:solidFill>
              </a:rPr>
              <a:t>and more fle</a:t>
            </a:r>
            <a:r>
              <a:rPr lang="en-US" altLang="en-US" dirty="0">
                <a:solidFill>
                  <a:srgbClr val="484158"/>
                </a:solidFill>
              </a:rPr>
              <a:t>x</a:t>
            </a:r>
            <a:r>
              <a:rPr lang="en-US" altLang="en-US" dirty="0">
                <a:solidFill>
                  <a:srgbClr val="340034"/>
                </a:solidFill>
              </a:rPr>
              <a:t>ibl</a:t>
            </a:r>
            <a:r>
              <a:rPr lang="en-US" altLang="en-US" dirty="0">
                <a:solidFill>
                  <a:srgbClr val="382435"/>
                </a:solidFill>
              </a:rPr>
              <a:t>e </a:t>
            </a:r>
            <a:r>
              <a:rPr lang="en-US" altLang="en-US" dirty="0">
                <a:solidFill>
                  <a:srgbClr val="281130"/>
                </a:solidFill>
              </a:rPr>
              <a:t>project design and </a:t>
            </a:r>
            <a:r>
              <a:rPr lang="en-US" altLang="en-US" dirty="0">
                <a:solidFill>
                  <a:srgbClr val="382435"/>
                </a:solidFill>
              </a:rPr>
              <a:t>e</a:t>
            </a:r>
            <a:r>
              <a:rPr lang="en-US" altLang="en-US" dirty="0">
                <a:solidFill>
                  <a:srgbClr val="484158"/>
                </a:solidFill>
              </a:rPr>
              <a:t>x</a:t>
            </a:r>
            <a:r>
              <a:rPr lang="en-US" altLang="en-US" dirty="0">
                <a:solidFill>
                  <a:srgbClr val="382435"/>
                </a:solidFill>
              </a:rPr>
              <a:t>ecut</a:t>
            </a:r>
            <a:r>
              <a:rPr lang="en-US" altLang="en-US" dirty="0">
                <a:solidFill>
                  <a:srgbClr val="340034"/>
                </a:solidFill>
              </a:rPr>
              <a:t>i</a:t>
            </a:r>
            <a:r>
              <a:rPr lang="en-US" altLang="en-US" dirty="0">
                <a:solidFill>
                  <a:srgbClr val="382435"/>
                </a:solidFill>
              </a:rPr>
              <a:t>on</a:t>
            </a:r>
            <a:endParaRPr lang="en-US" altLang="en-US" dirty="0">
              <a:solidFill>
                <a:srgbClr val="300205"/>
              </a:solidFill>
            </a:endParaRPr>
          </a:p>
          <a:p>
            <a:pPr lvl="2"/>
            <a:r>
              <a:rPr lang="en-US" altLang="en-US" dirty="0">
                <a:solidFill>
                  <a:srgbClr val="281130"/>
                </a:solidFill>
              </a:rPr>
              <a:t>Le</a:t>
            </a:r>
            <a:r>
              <a:rPr lang="en-US" altLang="en-US" dirty="0">
                <a:solidFill>
                  <a:srgbClr val="484158"/>
                </a:solidFill>
              </a:rPr>
              <a:t>v</a:t>
            </a:r>
            <a:r>
              <a:rPr lang="en-US" altLang="en-US" dirty="0">
                <a:solidFill>
                  <a:srgbClr val="382435"/>
                </a:solidFill>
              </a:rPr>
              <a:t>erage commerc</a:t>
            </a:r>
            <a:r>
              <a:rPr lang="en-US" altLang="en-US" dirty="0">
                <a:solidFill>
                  <a:srgbClr val="340034"/>
                </a:solidFill>
              </a:rPr>
              <a:t>ial </a:t>
            </a:r>
            <a:r>
              <a:rPr lang="en-US" altLang="en-US" dirty="0">
                <a:solidFill>
                  <a:srgbClr val="281130"/>
                </a:solidFill>
              </a:rPr>
              <a:t>technology</a:t>
            </a:r>
            <a:r>
              <a:rPr lang="en-US" altLang="en-US" dirty="0">
                <a:solidFill>
                  <a:srgbClr val="484158"/>
                </a:solidFill>
              </a:rPr>
              <a:t> </a:t>
            </a:r>
            <a:r>
              <a:rPr lang="en-US" altLang="en-US" dirty="0">
                <a:solidFill>
                  <a:srgbClr val="281130"/>
                </a:solidFill>
              </a:rPr>
              <a:t>de</a:t>
            </a:r>
            <a:r>
              <a:rPr lang="en-US" altLang="en-US" dirty="0">
                <a:solidFill>
                  <a:srgbClr val="484158"/>
                </a:solidFill>
              </a:rPr>
              <a:t>v</a:t>
            </a:r>
            <a:r>
              <a:rPr lang="en-US" altLang="en-US" dirty="0">
                <a:solidFill>
                  <a:srgbClr val="382435"/>
                </a:solidFill>
              </a:rPr>
              <a:t>e</a:t>
            </a:r>
            <a:r>
              <a:rPr lang="en-US" altLang="en-US" dirty="0">
                <a:solidFill>
                  <a:srgbClr val="340034"/>
                </a:solidFill>
              </a:rPr>
              <a:t>l</a:t>
            </a:r>
            <a:r>
              <a:rPr lang="en-US" altLang="en-US" dirty="0">
                <a:solidFill>
                  <a:srgbClr val="382435"/>
                </a:solidFill>
              </a:rPr>
              <a:t>opment</a:t>
            </a:r>
            <a:endParaRPr lang="en-US" altLang="en-US" dirty="0">
              <a:solidFill>
                <a:srgbClr val="300205"/>
              </a:solidFill>
            </a:endParaRPr>
          </a:p>
          <a:p>
            <a:pPr lvl="2"/>
            <a:r>
              <a:rPr lang="en-US" altLang="en-US" dirty="0">
                <a:solidFill>
                  <a:srgbClr val="090109"/>
                </a:solidFill>
              </a:rPr>
              <a:t>E</a:t>
            </a:r>
            <a:r>
              <a:rPr lang="en-US" altLang="en-US" dirty="0">
                <a:solidFill>
                  <a:srgbClr val="281130"/>
                </a:solidFill>
              </a:rPr>
              <a:t>nsure DoD requirements are </a:t>
            </a:r>
            <a:r>
              <a:rPr lang="en-US" altLang="en-US" dirty="0">
                <a:solidFill>
                  <a:srgbClr val="340034"/>
                </a:solidFill>
              </a:rPr>
              <a:t>in</a:t>
            </a:r>
            <a:r>
              <a:rPr lang="en-US" altLang="en-US" dirty="0">
                <a:solidFill>
                  <a:srgbClr val="382435"/>
                </a:solidFill>
              </a:rPr>
              <a:t>corporated </a:t>
            </a:r>
            <a:r>
              <a:rPr lang="en-US" altLang="en-US" dirty="0">
                <a:solidFill>
                  <a:srgbClr val="340034"/>
                </a:solidFill>
              </a:rPr>
              <a:t>int</a:t>
            </a:r>
            <a:r>
              <a:rPr lang="en-US" altLang="en-US" dirty="0">
                <a:solidFill>
                  <a:srgbClr val="382435"/>
                </a:solidFill>
              </a:rPr>
              <a:t>o </a:t>
            </a:r>
            <a:r>
              <a:rPr lang="en-US" altLang="en-US" dirty="0">
                <a:solidFill>
                  <a:srgbClr val="281130"/>
                </a:solidFill>
              </a:rPr>
              <a:t>future </a:t>
            </a:r>
            <a:r>
              <a:rPr lang="en-US" altLang="en-US" dirty="0">
                <a:solidFill>
                  <a:srgbClr val="382435"/>
                </a:solidFill>
              </a:rPr>
              <a:t>commerc</a:t>
            </a:r>
            <a:r>
              <a:rPr lang="en-US" altLang="en-US" dirty="0">
                <a:solidFill>
                  <a:srgbClr val="340034"/>
                </a:solidFill>
              </a:rPr>
              <a:t>ial </a:t>
            </a:r>
            <a:r>
              <a:rPr lang="en-US" altLang="en-US" dirty="0">
                <a:solidFill>
                  <a:srgbClr val="281130"/>
                </a:solidFill>
              </a:rPr>
              <a:t>products</a:t>
            </a:r>
            <a:endParaRPr lang="en-US" altLang="en-US" dirty="0">
              <a:solidFill>
                <a:srgbClr val="300205"/>
              </a:solidFill>
            </a:endParaRPr>
          </a:p>
          <a:p>
            <a:pPr lvl="2"/>
            <a:r>
              <a:rPr lang="en-US" altLang="en-US" dirty="0">
                <a:solidFill>
                  <a:srgbClr val="32314A"/>
                </a:solidFill>
              </a:rPr>
              <a:t>Co</a:t>
            </a:r>
            <a:r>
              <a:rPr lang="en-US" altLang="en-US" dirty="0">
                <a:solidFill>
                  <a:srgbClr val="340034"/>
                </a:solidFill>
              </a:rPr>
              <a:t>llab</a:t>
            </a:r>
            <a:r>
              <a:rPr lang="en-US" altLang="en-US" dirty="0">
                <a:solidFill>
                  <a:srgbClr val="382435"/>
                </a:solidFill>
              </a:rPr>
              <a:t>orate </a:t>
            </a:r>
            <a:r>
              <a:rPr lang="en-US" altLang="en-US" dirty="0">
                <a:solidFill>
                  <a:srgbClr val="340034"/>
                </a:solidFill>
              </a:rPr>
              <a:t>in inn</a:t>
            </a:r>
            <a:r>
              <a:rPr lang="en-US" altLang="en-US" dirty="0">
                <a:solidFill>
                  <a:srgbClr val="382435"/>
                </a:solidFill>
              </a:rPr>
              <a:t>o</a:t>
            </a:r>
            <a:r>
              <a:rPr lang="en-US" altLang="en-US" dirty="0">
                <a:solidFill>
                  <a:srgbClr val="484158"/>
                </a:solidFill>
              </a:rPr>
              <a:t>v</a:t>
            </a:r>
            <a:r>
              <a:rPr lang="en-US" altLang="en-US" dirty="0">
                <a:solidFill>
                  <a:srgbClr val="281130"/>
                </a:solidFill>
              </a:rPr>
              <a:t>ati</a:t>
            </a:r>
            <a:r>
              <a:rPr lang="en-US" altLang="en-US" dirty="0">
                <a:solidFill>
                  <a:srgbClr val="484158"/>
                </a:solidFill>
              </a:rPr>
              <a:t>v</a:t>
            </a:r>
            <a:r>
              <a:rPr lang="en-US" altLang="en-US" dirty="0">
                <a:solidFill>
                  <a:srgbClr val="382435"/>
                </a:solidFill>
              </a:rPr>
              <a:t>e </a:t>
            </a:r>
            <a:r>
              <a:rPr lang="en-US" altLang="en-US" dirty="0">
                <a:solidFill>
                  <a:srgbClr val="281130"/>
                </a:solidFill>
              </a:rPr>
              <a:t>arrangements</a:t>
            </a:r>
            <a:endParaRPr lang="en-US" altLang="en-US" dirty="0">
              <a:solidFill>
                <a:srgbClr val="300205"/>
              </a:solidFill>
            </a:endParaRPr>
          </a:p>
          <a:p>
            <a:pPr lvl="1" eaLnBrk="1" hangingPunct="1"/>
            <a:endParaRPr lang="en-US" b="0" kern="0" dirty="0"/>
          </a:p>
          <a:p>
            <a:pPr eaLnBrk="1" hangingPunct="1"/>
            <a:endParaRPr lang="en-US" kern="0" dirty="0"/>
          </a:p>
          <a:p>
            <a:pPr lvl="1" eaLnBrk="1" hangingPunct="1"/>
            <a:endParaRPr lang="en-US" kern="0" dirty="0"/>
          </a:p>
        </p:txBody>
      </p:sp>
    </p:spTree>
    <p:extLst>
      <p:ext uri="{BB962C8B-B14F-4D97-AF65-F5344CB8AC3E}">
        <p14:creationId xmlns:p14="http://schemas.microsoft.com/office/powerpoint/2010/main" val="237561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9127067" cy="1143000"/>
          </a:xfrm>
        </p:spPr>
        <p:txBody>
          <a:bodyPr/>
          <a:lstStyle/>
          <a:p>
            <a:r>
              <a:rPr lang="en-US" dirty="0"/>
              <a:t>OTA History and Types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sp>
        <p:nvSpPr>
          <p:cNvPr id="6" name="Rectangle 3"/>
          <p:cNvSpPr txBox="1">
            <a:spLocks noChangeArrowheads="1"/>
          </p:cNvSpPr>
          <p:nvPr/>
        </p:nvSpPr>
        <p:spPr bwMode="auto">
          <a:xfrm>
            <a:off x="191386" y="1334053"/>
            <a:ext cx="5369442" cy="498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altLang="en-US" sz="1800" u="sng" dirty="0"/>
              <a:t>OTA History</a:t>
            </a:r>
          </a:p>
          <a:p>
            <a:pPr lvl="1"/>
            <a:r>
              <a:rPr lang="en-US" altLang="en-US" sz="1800" dirty="0"/>
              <a:t>1958: NASA granted first authority to use OTs</a:t>
            </a:r>
          </a:p>
          <a:p>
            <a:pPr lvl="1"/>
            <a:r>
              <a:rPr lang="en-US" altLang="en-US" sz="1800" dirty="0"/>
              <a:t>1989: DARPA granted OTs for Research</a:t>
            </a:r>
          </a:p>
          <a:p>
            <a:pPr lvl="1"/>
            <a:r>
              <a:rPr lang="en-US" altLang="en-US" sz="1800" dirty="0"/>
              <a:t>1994: DARPA granted OTs for Prototype Projects</a:t>
            </a:r>
          </a:p>
          <a:p>
            <a:pPr lvl="1"/>
            <a:r>
              <a:rPr lang="en-US" altLang="en-US" sz="1800" dirty="0"/>
              <a:t>1995 – 2014: Authority granted to 11 other Agencies</a:t>
            </a:r>
          </a:p>
          <a:p>
            <a:pPr lvl="1"/>
            <a:r>
              <a:rPr lang="en-US" altLang="en-US" sz="1800" dirty="0"/>
              <a:t>2016: OTs permanently codified in 10 USC 2371b</a:t>
            </a:r>
          </a:p>
          <a:p>
            <a:pPr lvl="1"/>
            <a:r>
              <a:rPr lang="en-US" altLang="en-US" sz="1800" dirty="0">
                <a:solidFill>
                  <a:srgbClr val="0000FF"/>
                </a:solidFill>
              </a:rPr>
              <a:t>2017: Public Law 115-91 §864 expanded authority for Other Transactions for Prototype Projects (10 USC 2371b)</a:t>
            </a:r>
          </a:p>
        </p:txBody>
      </p:sp>
      <p:sp>
        <p:nvSpPr>
          <p:cNvPr id="7" name="Rectangle 3"/>
          <p:cNvSpPr txBox="1">
            <a:spLocks noChangeArrowheads="1"/>
          </p:cNvSpPr>
          <p:nvPr/>
        </p:nvSpPr>
        <p:spPr bwMode="auto">
          <a:xfrm>
            <a:off x="6347637" y="1334053"/>
            <a:ext cx="5294581" cy="5088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altLang="en-US" sz="1800" u="sng" dirty="0"/>
              <a:t>OTA Types</a:t>
            </a:r>
          </a:p>
          <a:p>
            <a:pPr lvl="1"/>
            <a:r>
              <a:rPr lang="en-US" altLang="en-US" sz="1800" dirty="0">
                <a:solidFill>
                  <a:srgbClr val="0000FF"/>
                </a:solidFill>
              </a:rPr>
              <a:t>Other Transactions for Prototype Projects (10 USC 2371b)</a:t>
            </a:r>
          </a:p>
          <a:p>
            <a:pPr lvl="2"/>
            <a:r>
              <a:rPr lang="en-US" altLang="en-US" sz="1800" dirty="0">
                <a:solidFill>
                  <a:srgbClr val="0000FF"/>
                </a:solidFill>
              </a:rPr>
              <a:t>Provide a direct benefit to the DoD</a:t>
            </a:r>
          </a:p>
          <a:p>
            <a:pPr lvl="2"/>
            <a:r>
              <a:rPr lang="en-US" altLang="en-US" sz="1800" dirty="0">
                <a:solidFill>
                  <a:srgbClr val="0000FF"/>
                </a:solidFill>
              </a:rPr>
              <a:t>Considered Acquisition Instruments</a:t>
            </a:r>
          </a:p>
          <a:p>
            <a:pPr lvl="1"/>
            <a:r>
              <a:rPr lang="en-US" altLang="en-US" sz="1800" dirty="0"/>
              <a:t>Other Transactions for Research (10 USC 2371)</a:t>
            </a:r>
          </a:p>
          <a:p>
            <a:pPr lvl="2"/>
            <a:r>
              <a:rPr lang="en-US" altLang="en-US" sz="1800" dirty="0"/>
              <a:t>Provide stimulation or support of research</a:t>
            </a:r>
          </a:p>
          <a:p>
            <a:pPr lvl="2"/>
            <a:r>
              <a:rPr lang="en-US" altLang="en-US" sz="1800" dirty="0"/>
              <a:t>Technology Investment Agreements (TIAs)</a:t>
            </a:r>
          </a:p>
          <a:p>
            <a:pPr lvl="1"/>
            <a:r>
              <a:rPr lang="en-US" altLang="en-US" sz="1800" dirty="0"/>
              <a:t>Procurement for Experimental Purposes (10 USC 2373)</a:t>
            </a:r>
          </a:p>
          <a:p>
            <a:pPr lvl="2"/>
            <a:r>
              <a:rPr lang="en-US" altLang="en-US" sz="1800" dirty="0"/>
              <a:t>Experimentation and test purposes</a:t>
            </a:r>
          </a:p>
          <a:p>
            <a:pPr lvl="2"/>
            <a:r>
              <a:rPr lang="en-US" altLang="en-US" sz="1800" dirty="0"/>
              <a:t>FAR applies when purchases are made in quantity</a:t>
            </a:r>
          </a:p>
        </p:txBody>
      </p:sp>
    </p:spTree>
    <p:extLst>
      <p:ext uri="{BB962C8B-B14F-4D97-AF65-F5344CB8AC3E}">
        <p14:creationId xmlns:p14="http://schemas.microsoft.com/office/powerpoint/2010/main" val="294823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47625"/>
            <a:ext cx="9127067" cy="1143000"/>
          </a:xfrm>
        </p:spPr>
        <p:txBody>
          <a:bodyPr/>
          <a:lstStyle/>
          <a:p>
            <a:r>
              <a:rPr lang="en-US" dirty="0"/>
              <a:t>OTA Prototype Project</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
        <p:nvSpPr>
          <p:cNvPr id="6" name="Rectangle 3"/>
          <p:cNvSpPr txBox="1">
            <a:spLocks noChangeArrowheads="1"/>
          </p:cNvSpPr>
          <p:nvPr/>
        </p:nvSpPr>
        <p:spPr bwMode="auto">
          <a:xfrm>
            <a:off x="574158" y="1343027"/>
            <a:ext cx="11068060" cy="6047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00025">
              <a:lnSpc>
                <a:spcPct val="110000"/>
              </a:lnSpc>
              <a:defRPr/>
            </a:pPr>
            <a:r>
              <a:rPr lang="en-US" dirty="0"/>
              <a:t>What is a Prototype Project:</a:t>
            </a:r>
          </a:p>
          <a:p>
            <a:pPr marL="200025" indent="0">
              <a:buNone/>
              <a:defRPr/>
            </a:pPr>
            <a:r>
              <a:rPr lang="en-US" u="sng" dirty="0"/>
              <a:t>Definition:</a:t>
            </a:r>
            <a:r>
              <a:rPr lang="en-US" dirty="0"/>
              <a:t> A prototype project addresses a proof of concept, model, reverse engineering to address obsolescence, pilot, novel application of commercial technologies for defense purposes, agile development activity, creation, design, development, demonstration of technical or operational utility, or combinations of the foregoing. A process, including a business process, may be the subject of a prototype project. </a:t>
            </a:r>
            <a:r>
              <a:rPr lang="en-US" i="1" dirty="0"/>
              <a:t>(2018 DoD OTA Guide V1.0)</a:t>
            </a:r>
          </a:p>
          <a:p>
            <a:pPr marL="200025" indent="0">
              <a:buNone/>
              <a:defRPr/>
            </a:pPr>
            <a:r>
              <a:rPr lang="en-US" u="sng" dirty="0"/>
              <a:t>Scope:</a:t>
            </a:r>
            <a:r>
              <a:rPr lang="en-US" dirty="0"/>
              <a:t> Must be “</a:t>
            </a:r>
            <a:r>
              <a:rPr lang="en-US" i="1" dirty="0">
                <a:solidFill>
                  <a:srgbClr val="0000FF"/>
                </a:solidFill>
              </a:rPr>
              <a:t>directly relevant </a:t>
            </a:r>
            <a:r>
              <a:rPr lang="en-US" dirty="0"/>
              <a:t>to enhancing the mission effectiveness of military personnel and the supporting platforms, systems, components, or materials proposed to be acquired or developed by the Department of Defense, or to improvement of platforms, systems, components, or materials in use by the armed forces.” </a:t>
            </a:r>
            <a:r>
              <a:rPr lang="en-US" i="1" dirty="0"/>
              <a:t>(10 USC 2371b(a))</a:t>
            </a:r>
            <a:r>
              <a:rPr lang="en-US" dirty="0"/>
              <a:t>.</a:t>
            </a:r>
          </a:p>
          <a:p>
            <a:pPr marL="200025" indent="0">
              <a:buNone/>
              <a:defRPr/>
            </a:pPr>
            <a:r>
              <a:rPr lang="en-US" dirty="0"/>
              <a:t>Leading to prototype, modify, enhance, test, measure, document, and integrate next generation, OSA for capabilities and tools that satisfy requirements for open-architecture systems</a:t>
            </a:r>
          </a:p>
          <a:p>
            <a:pPr marL="200025" indent="0">
              <a:buNone/>
              <a:defRPr/>
            </a:pPr>
            <a:endParaRPr lang="en-US" dirty="0"/>
          </a:p>
          <a:p>
            <a:pPr lvl="2" eaLnBrk="1" hangingPunct="1"/>
            <a:endParaRPr lang="en-US" b="0" kern="0" dirty="0"/>
          </a:p>
        </p:txBody>
      </p:sp>
    </p:spTree>
    <p:extLst>
      <p:ext uri="{BB962C8B-B14F-4D97-AF65-F5344CB8AC3E}">
        <p14:creationId xmlns:p14="http://schemas.microsoft.com/office/powerpoint/2010/main" val="336349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OTA Appropriate use of Authority</a:t>
            </a:r>
          </a:p>
        </p:txBody>
      </p:sp>
      <p:sp>
        <p:nvSpPr>
          <p:cNvPr id="3" name="Content Placeholder 2"/>
          <p:cNvSpPr>
            <a:spLocks noGrp="1"/>
          </p:cNvSpPr>
          <p:nvPr>
            <p:ph idx="1"/>
          </p:nvPr>
        </p:nvSpPr>
        <p:spPr/>
        <p:txBody>
          <a:bodyPr/>
          <a:lstStyle/>
          <a:p>
            <a:r>
              <a:rPr lang="en-US" dirty="0"/>
              <a:t>Per 10 US 2371b, an OTA may be used when </a:t>
            </a:r>
            <a:r>
              <a:rPr lang="en-US" u="sng" dirty="0">
                <a:solidFill>
                  <a:srgbClr val="3333CC"/>
                </a:solidFill>
              </a:rPr>
              <a:t>at least one </a:t>
            </a:r>
            <a:r>
              <a:rPr lang="en-US" dirty="0"/>
              <a:t>of the following apply:</a:t>
            </a:r>
          </a:p>
          <a:p>
            <a:pPr lvl="1"/>
            <a:r>
              <a:rPr lang="en-US" dirty="0"/>
              <a:t>At least one </a:t>
            </a:r>
            <a:r>
              <a:rPr lang="en-US" kern="1200" dirty="0">
                <a:solidFill>
                  <a:srgbClr val="0000FF"/>
                </a:solidFill>
                <a:ea typeface="+mn-ea"/>
                <a:cs typeface="+mn-cs"/>
              </a:rPr>
              <a:t>Nontraditional Defense Contractor or nonprofit research institute </a:t>
            </a:r>
            <a:r>
              <a:rPr lang="en-US" dirty="0"/>
              <a:t>participating to a significant extent in the prototype or project, or</a:t>
            </a:r>
          </a:p>
          <a:p>
            <a:pPr lvl="2"/>
            <a:r>
              <a:rPr lang="en-US" sz="1800" dirty="0"/>
              <a:t>An entity that is not currently performing and has not performed, for at least the one-year period preceding the solicitation </a:t>
            </a:r>
          </a:p>
          <a:p>
            <a:pPr lvl="1"/>
            <a:r>
              <a:rPr lang="en-US" dirty="0"/>
              <a:t>All </a:t>
            </a:r>
            <a:r>
              <a:rPr lang="en-US" u="sng" dirty="0"/>
              <a:t>Significant Participants </a:t>
            </a:r>
            <a:r>
              <a:rPr lang="en-US" dirty="0"/>
              <a:t>in the transaction other than the Federal Government are </a:t>
            </a:r>
            <a:r>
              <a:rPr lang="en-US" kern="1200" dirty="0">
                <a:solidFill>
                  <a:srgbClr val="0000FF"/>
                </a:solidFill>
                <a:ea typeface="+mn-ea"/>
                <a:cs typeface="+mn-cs"/>
              </a:rPr>
              <a:t>Small Businesses </a:t>
            </a:r>
            <a:r>
              <a:rPr lang="en-US" dirty="0"/>
              <a:t>(including those participating in a program described under section 9 of the Small Business Act (15 USC 638) or </a:t>
            </a:r>
            <a:r>
              <a:rPr lang="en-US" kern="1200" dirty="0">
                <a:solidFill>
                  <a:srgbClr val="0000FF"/>
                </a:solidFill>
                <a:ea typeface="+mn-ea"/>
                <a:cs typeface="+mn-cs"/>
              </a:rPr>
              <a:t>Nontraditional Defense Contractors</a:t>
            </a:r>
          </a:p>
          <a:p>
            <a:pPr lvl="2"/>
            <a:r>
              <a:rPr lang="en-US" sz="1800" dirty="0"/>
              <a:t>Supplying </a:t>
            </a:r>
            <a:r>
              <a:rPr lang="en-US" sz="1800" u="sng" kern="1200" dirty="0">
                <a:solidFill>
                  <a:srgbClr val="0000FF"/>
                </a:solidFill>
                <a:ea typeface="+mn-ea"/>
                <a:cs typeface="+mn-cs"/>
              </a:rPr>
              <a:t>New Key Technology </a:t>
            </a:r>
            <a:r>
              <a:rPr lang="en-US" sz="1800" dirty="0"/>
              <a:t>or products</a:t>
            </a:r>
          </a:p>
          <a:p>
            <a:pPr lvl="2"/>
            <a:r>
              <a:rPr lang="en-US" sz="1800" dirty="0"/>
              <a:t>Accomplishing a </a:t>
            </a:r>
            <a:r>
              <a:rPr lang="en-US" sz="1800" u="sng" kern="1200" dirty="0">
                <a:solidFill>
                  <a:srgbClr val="0000FF"/>
                </a:solidFill>
                <a:ea typeface="+mn-ea"/>
                <a:cs typeface="+mn-cs"/>
              </a:rPr>
              <a:t>Significant Amount </a:t>
            </a:r>
            <a:r>
              <a:rPr lang="en-US" sz="1800" dirty="0"/>
              <a:t>of the effort</a:t>
            </a:r>
          </a:p>
          <a:p>
            <a:pPr lvl="2"/>
            <a:r>
              <a:rPr lang="en-US" sz="1800" dirty="0"/>
              <a:t>Causing a </a:t>
            </a:r>
            <a:r>
              <a:rPr lang="en-US" sz="1800" u="sng" kern="1200" dirty="0">
                <a:solidFill>
                  <a:srgbClr val="0000FF"/>
                </a:solidFill>
                <a:ea typeface="+mn-ea"/>
                <a:cs typeface="+mn-cs"/>
              </a:rPr>
              <a:t>Material Reduction </a:t>
            </a:r>
            <a:r>
              <a:rPr lang="en-US" sz="1800" dirty="0"/>
              <a:t>in the cost or schedule or increase in performance</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dirty="0">
              <a:solidFill>
                <a:srgbClr val="808080"/>
              </a:solidFill>
            </a:endParaRPr>
          </a:p>
        </p:txBody>
      </p:sp>
    </p:spTree>
    <p:extLst>
      <p:ext uri="{BB962C8B-B14F-4D97-AF65-F5344CB8AC3E}">
        <p14:creationId xmlns:p14="http://schemas.microsoft.com/office/powerpoint/2010/main" val="142352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OTA Models</a:t>
            </a:r>
          </a:p>
        </p:txBody>
      </p:sp>
      <p:sp>
        <p:nvSpPr>
          <p:cNvPr id="3" name="Content Placeholder 2"/>
          <p:cNvSpPr>
            <a:spLocks noGrp="1"/>
          </p:cNvSpPr>
          <p:nvPr>
            <p:ph idx="1"/>
          </p:nvPr>
        </p:nvSpPr>
        <p:spPr>
          <a:xfrm>
            <a:off x="437577" y="1360967"/>
            <a:ext cx="5431596" cy="5061097"/>
          </a:xfrm>
        </p:spPr>
        <p:txBody>
          <a:bodyPr/>
          <a:lstStyle/>
          <a:p>
            <a:pPr marL="0" indent="0" algn="ctr">
              <a:buNone/>
              <a:defRPr/>
            </a:pPr>
            <a:r>
              <a:rPr lang="en-US" sz="2400" dirty="0"/>
              <a:t>Direct OTA</a:t>
            </a:r>
          </a:p>
          <a:p>
            <a:pPr>
              <a:defRPr/>
            </a:pPr>
            <a:endParaRPr lang="en-US" dirty="0"/>
          </a:p>
          <a:p>
            <a:pPr marL="0" indent="0">
              <a:buNone/>
              <a:defRPr/>
            </a:pPr>
            <a:endParaRPr lang="en-US" dirty="0"/>
          </a:p>
          <a:p>
            <a:pPr>
              <a:defRPr/>
            </a:pPr>
            <a:endParaRPr lang="en-US" sz="1600" dirty="0"/>
          </a:p>
          <a:p>
            <a:pPr>
              <a:defRPr/>
            </a:pPr>
            <a:r>
              <a:rPr lang="en-US" dirty="0"/>
              <a:t>Direct Award</a:t>
            </a:r>
          </a:p>
          <a:p>
            <a:pPr>
              <a:defRPr/>
            </a:pPr>
            <a:r>
              <a:rPr lang="en-US" dirty="0"/>
              <a:t>Custom Terms</a:t>
            </a:r>
          </a:p>
          <a:p>
            <a:pPr>
              <a:defRPr/>
            </a:pPr>
            <a:r>
              <a:rPr lang="en-US" dirty="0"/>
              <a:t>Direct Payment</a:t>
            </a:r>
          </a:p>
          <a:p>
            <a:pPr>
              <a:defRPr/>
            </a:pPr>
            <a:r>
              <a:rPr lang="en-US" u="sng" dirty="0"/>
              <a:t>May</a:t>
            </a:r>
            <a:r>
              <a:rPr lang="en-US" dirty="0"/>
              <a:t> Require and/or Consume More USG Resources to Administer/Manage</a:t>
            </a:r>
          </a:p>
          <a:p>
            <a:pPr>
              <a:defRPr/>
            </a:pPr>
            <a:r>
              <a:rPr lang="en-US" dirty="0"/>
              <a:t>Possible increased lead times</a:t>
            </a:r>
          </a:p>
          <a:p>
            <a:pPr>
              <a:defRPr/>
            </a:pPr>
            <a:r>
              <a:rPr lang="en-US" dirty="0"/>
              <a:t>Solicitation (i.e. BAA or program specific)</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6</a:t>
            </a:fld>
            <a:endParaRPr lang="en-US" dirty="0">
              <a:solidFill>
                <a:srgbClr val="80808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l="8656"/>
          <a:stretch>
            <a:fillRect/>
          </a:stretch>
        </p:blipFill>
        <p:spPr bwMode="auto">
          <a:xfrm>
            <a:off x="1587426" y="1820495"/>
            <a:ext cx="3016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6315740" y="1360966"/>
            <a:ext cx="5525432" cy="50610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Font typeface="Wingdings" pitchFamily="2" charset="2"/>
              <a:buNone/>
              <a:defRPr/>
            </a:pPr>
            <a:r>
              <a:rPr lang="en-US" sz="2400" kern="0" dirty="0"/>
              <a:t>Consortium Model</a:t>
            </a:r>
          </a:p>
          <a:p>
            <a:pPr>
              <a:defRPr/>
            </a:pPr>
            <a:endParaRPr lang="en-US" kern="0" dirty="0"/>
          </a:p>
          <a:p>
            <a:pPr marL="0" indent="0">
              <a:buFont typeface="Wingdings" pitchFamily="2" charset="2"/>
              <a:buNone/>
              <a:defRPr/>
            </a:pPr>
            <a:endParaRPr lang="en-US" kern="0" dirty="0"/>
          </a:p>
          <a:p>
            <a:pPr>
              <a:defRPr/>
            </a:pPr>
            <a:endParaRPr lang="en-US" sz="1600" kern="0" dirty="0"/>
          </a:p>
          <a:p>
            <a:pPr>
              <a:defRPr/>
            </a:pPr>
            <a:r>
              <a:rPr lang="en-US" dirty="0"/>
              <a:t>Projects Awarded to Consortium Manager</a:t>
            </a:r>
          </a:p>
          <a:p>
            <a:pPr>
              <a:defRPr/>
            </a:pPr>
            <a:r>
              <a:rPr lang="en-US" dirty="0"/>
              <a:t>Custom Terms &amp; Flow-Downs</a:t>
            </a:r>
          </a:p>
          <a:p>
            <a:pPr>
              <a:defRPr/>
            </a:pPr>
            <a:r>
              <a:rPr lang="en-US" dirty="0"/>
              <a:t>Payment to Consortium</a:t>
            </a:r>
          </a:p>
          <a:p>
            <a:pPr>
              <a:defRPr/>
            </a:pPr>
            <a:r>
              <a:rPr lang="en-US" dirty="0"/>
              <a:t>Consortium Acts as Mentor</a:t>
            </a:r>
          </a:p>
          <a:p>
            <a:pPr>
              <a:defRPr/>
            </a:pPr>
            <a:r>
              <a:rPr lang="en-US" dirty="0"/>
              <a:t>Publicizes Projects to Consortia</a:t>
            </a:r>
          </a:p>
          <a:p>
            <a:pPr>
              <a:defRPr/>
            </a:pPr>
            <a:r>
              <a:rPr lang="en-US" dirty="0"/>
              <a:t>Administrative Fee</a:t>
            </a:r>
          </a:p>
          <a:p>
            <a:endParaRPr lang="en-US" kern="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6564"/>
          <a:stretch>
            <a:fillRect/>
          </a:stretch>
        </p:blipFill>
        <p:spPr bwMode="auto">
          <a:xfrm>
            <a:off x="6919182" y="1594001"/>
            <a:ext cx="4540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15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OTA + Consortium Model</a:t>
            </a:r>
          </a:p>
        </p:txBody>
      </p:sp>
      <p:sp>
        <p:nvSpPr>
          <p:cNvPr id="3" name="Content Placeholder 2"/>
          <p:cNvSpPr>
            <a:spLocks noGrp="1"/>
          </p:cNvSpPr>
          <p:nvPr>
            <p:ph idx="1"/>
          </p:nvPr>
        </p:nvSpPr>
        <p:spPr>
          <a:xfrm>
            <a:off x="437576" y="1283270"/>
            <a:ext cx="11197167" cy="5160060"/>
          </a:xfrm>
        </p:spPr>
        <p:txBody>
          <a:bodyPr/>
          <a:lstStyle/>
          <a:p>
            <a:r>
              <a:rPr lang="en-US" sz="1800" dirty="0"/>
              <a:t>System of Systems (SOSSEC) Consortium is the SCCI Awardee</a:t>
            </a:r>
          </a:p>
          <a:p>
            <a:pPr lvl="1"/>
            <a:r>
              <a:rPr lang="en-US" sz="1800" kern="1200" dirty="0">
                <a:solidFill>
                  <a:srgbClr val="0000FF"/>
                </a:solidFill>
                <a:ea typeface="+mn-ea"/>
                <a:cs typeface="+mn-cs"/>
              </a:rPr>
              <a:t>1000+ Member Companies</a:t>
            </a:r>
          </a:p>
          <a:p>
            <a:pPr lvl="1"/>
            <a:r>
              <a:rPr lang="en-US" sz="1800" dirty="0"/>
              <a:t>Broad spectrum of Defense Contractors, Nontraditional Defense Contractors, Academia, and Non-profit Organizations</a:t>
            </a:r>
          </a:p>
          <a:p>
            <a:pPr lvl="1"/>
            <a:r>
              <a:rPr lang="en-US" sz="1800" dirty="0"/>
              <a:t>Breadth of Capabilities, Expertise, and Technology</a:t>
            </a:r>
          </a:p>
          <a:p>
            <a:pPr lvl="1"/>
            <a:r>
              <a:rPr lang="en-US" sz="1800" dirty="0"/>
              <a:t>Low barrier-to-entry for new Consortium Members</a:t>
            </a:r>
          </a:p>
          <a:p>
            <a:r>
              <a:rPr lang="en-US" sz="1800" dirty="0"/>
              <a:t>SOSSEC, Inc. acts as the OT Lead Organization</a:t>
            </a:r>
          </a:p>
          <a:p>
            <a:pPr lvl="1"/>
            <a:r>
              <a:rPr lang="en-US" sz="1800" kern="1200" dirty="0">
                <a:solidFill>
                  <a:srgbClr val="0000FF"/>
                </a:solidFill>
                <a:ea typeface="+mn-ea"/>
                <a:cs typeface="+mn-cs"/>
              </a:rPr>
              <a:t>Single Point of Contact for Contracting/Administration</a:t>
            </a:r>
          </a:p>
          <a:p>
            <a:pPr lvl="1"/>
            <a:r>
              <a:rPr lang="en-US" sz="1800" dirty="0"/>
              <a:t>Quality Control on Proposals/Reports/Invoicing</a:t>
            </a:r>
          </a:p>
          <a:p>
            <a:pPr lvl="1"/>
            <a:r>
              <a:rPr lang="en-US" sz="1800" dirty="0"/>
              <a:t>Provides price reasonableness analysis on proposals</a:t>
            </a:r>
          </a:p>
          <a:p>
            <a:pPr lvl="1"/>
            <a:r>
              <a:rPr lang="en-US" sz="1800" dirty="0"/>
              <a:t>Receives Administration Fee</a:t>
            </a:r>
          </a:p>
          <a:p>
            <a:pPr lvl="1"/>
            <a:r>
              <a:rPr lang="en-US" sz="1800" dirty="0"/>
              <a:t>Ensures Deliverables are Provided</a:t>
            </a:r>
          </a:p>
          <a:p>
            <a:r>
              <a:rPr lang="en-US" sz="1800" dirty="0"/>
              <a:t>Enables the Nontraditional Contractor to focus on </a:t>
            </a:r>
            <a:r>
              <a:rPr lang="en-US" sz="1800" kern="1200" dirty="0">
                <a:solidFill>
                  <a:srgbClr val="0000FF"/>
                </a:solidFill>
              </a:rPr>
              <a:t>Technical Performance </a:t>
            </a:r>
            <a:r>
              <a:rPr lang="en-US" sz="1800" dirty="0"/>
              <a:t>not Business/Contracting Issues</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graphicFrame>
        <p:nvGraphicFramePr>
          <p:cNvPr id="5" name="Table 4">
            <a:extLst>
              <a:ext uri="{FF2B5EF4-FFF2-40B4-BE49-F238E27FC236}">
                <a16:creationId xmlns:a16="http://schemas.microsoft.com/office/drawing/2014/main" id="{4D43326C-1DB5-8082-1D5F-28967ECBFE77}"/>
              </a:ext>
            </a:extLst>
          </p:cNvPr>
          <p:cNvGraphicFramePr>
            <a:graphicFrameLocks noGrp="1"/>
          </p:cNvGraphicFramePr>
          <p:nvPr>
            <p:extLst>
              <p:ext uri="{D42A27DB-BD31-4B8C-83A1-F6EECF244321}">
                <p14:modId xmlns:p14="http://schemas.microsoft.com/office/powerpoint/2010/main" val="900476511"/>
              </p:ext>
            </p:extLst>
          </p:nvPr>
        </p:nvGraphicFramePr>
        <p:xfrm>
          <a:off x="7137645" y="2778523"/>
          <a:ext cx="4829454" cy="2179637"/>
        </p:xfrm>
        <a:graphic>
          <a:graphicData uri="http://schemas.openxmlformats.org/drawingml/2006/table">
            <a:tbl>
              <a:tblPr firstRow="1" bandRow="1">
                <a:tableStyleId>{F5AB1C69-6EDB-4FF4-983F-18BD219EF322}</a:tableStyleId>
              </a:tblPr>
              <a:tblGrid>
                <a:gridCol w="2414727">
                  <a:extLst>
                    <a:ext uri="{9D8B030D-6E8A-4147-A177-3AD203B41FA5}">
                      <a16:colId xmlns:a16="http://schemas.microsoft.com/office/drawing/2014/main" val="20000"/>
                    </a:ext>
                  </a:extLst>
                </a:gridCol>
                <a:gridCol w="2414727">
                  <a:extLst>
                    <a:ext uri="{9D8B030D-6E8A-4147-A177-3AD203B41FA5}">
                      <a16:colId xmlns:a16="http://schemas.microsoft.com/office/drawing/2014/main" val="20001"/>
                    </a:ext>
                  </a:extLst>
                </a:gridCol>
              </a:tblGrid>
              <a:tr h="342950">
                <a:tc gridSpan="2">
                  <a:txBody>
                    <a:bodyPr/>
                    <a:lstStyle/>
                    <a:p>
                      <a:pPr algn="ctr"/>
                      <a:r>
                        <a:rPr lang="en-US" sz="1800" dirty="0">
                          <a:solidFill>
                            <a:schemeClr val="tx1"/>
                          </a:solidFill>
                        </a:rPr>
                        <a:t>Key Information </a:t>
                      </a:r>
                    </a:p>
                  </a:txBody>
                  <a:tcPr marL="68579" marR="68579" marT="34295" marB="34295">
                    <a:solidFill>
                      <a:schemeClr val="bg1">
                        <a:lumMod val="85000"/>
                      </a:schemeClr>
                    </a:solidFill>
                  </a:tcPr>
                </a:tc>
                <a:tc hMerge="1">
                  <a:txBody>
                    <a:bodyPr/>
                    <a:lstStyle/>
                    <a:p>
                      <a:endParaRPr lang="en-US" dirty="0"/>
                    </a:p>
                  </a:txBody>
                  <a:tcPr/>
                </a:tc>
                <a:extLst>
                  <a:ext uri="{0D108BD9-81ED-4DB2-BD59-A6C34878D82A}">
                    <a16:rowId xmlns:a16="http://schemas.microsoft.com/office/drawing/2014/main" val="10000"/>
                  </a:ext>
                </a:extLst>
              </a:tr>
              <a:tr h="281981">
                <a:tc>
                  <a:txBody>
                    <a:bodyPr/>
                    <a:lstStyle/>
                    <a:p>
                      <a:r>
                        <a:rPr lang="en-US" sz="1400" kern="1200" dirty="0">
                          <a:solidFill>
                            <a:schemeClr val="dk1"/>
                          </a:solidFill>
                          <a:latin typeface="+mn-lt"/>
                          <a:ea typeface="+mn-ea"/>
                          <a:cs typeface="+mn-cs"/>
                        </a:rPr>
                        <a:t>Contract PoP</a:t>
                      </a:r>
                    </a:p>
                  </a:txBody>
                  <a:tcPr marL="68579" marR="68579" marT="34295" marB="34295">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10 </a:t>
                      </a:r>
                      <a:r>
                        <a:rPr lang="en-US" sz="1400" kern="1200" dirty="0" err="1">
                          <a:solidFill>
                            <a:schemeClr val="dk1"/>
                          </a:solidFill>
                          <a:latin typeface="+mn-lt"/>
                          <a:ea typeface="+mn-ea"/>
                          <a:cs typeface="+mn-cs"/>
                        </a:rPr>
                        <a:t>yr</a:t>
                      </a:r>
                      <a:r>
                        <a:rPr lang="en-US" sz="1400" kern="1200" dirty="0">
                          <a:solidFill>
                            <a:schemeClr val="dk1"/>
                          </a:solidFill>
                          <a:latin typeface="+mn-lt"/>
                          <a:ea typeface="+mn-ea"/>
                          <a:cs typeface="+mn-cs"/>
                        </a:rPr>
                        <a:t> (1 Oct ‘19-30 Sep ‘29)</a:t>
                      </a:r>
                    </a:p>
                  </a:txBody>
                  <a:tcPr marL="68579" marR="68579" marT="34295" marB="34295">
                    <a:solidFill>
                      <a:schemeClr val="bg1">
                        <a:lumMod val="85000"/>
                      </a:schemeClr>
                    </a:solidFill>
                  </a:tcPr>
                </a:tc>
                <a:extLst>
                  <a:ext uri="{0D108BD9-81ED-4DB2-BD59-A6C34878D82A}">
                    <a16:rowId xmlns:a16="http://schemas.microsoft.com/office/drawing/2014/main" val="10001"/>
                  </a:ext>
                </a:extLst>
              </a:tr>
              <a:tr h="281981">
                <a:tc>
                  <a:txBody>
                    <a:bodyPr/>
                    <a:lstStyle/>
                    <a:p>
                      <a:r>
                        <a:rPr lang="en-US" sz="1400" kern="1200" dirty="0">
                          <a:solidFill>
                            <a:schemeClr val="dk1"/>
                          </a:solidFill>
                          <a:latin typeface="+mn-lt"/>
                          <a:ea typeface="+mn-ea"/>
                          <a:cs typeface="+mn-cs"/>
                        </a:rPr>
                        <a:t>Accumulative Ceiling</a:t>
                      </a:r>
                    </a:p>
                  </a:txBody>
                  <a:tcPr marL="68579" marR="68579" marT="34295" marB="34295">
                    <a:solidFill>
                      <a:schemeClr val="bg1">
                        <a:lumMod val="85000"/>
                      </a:schemeClr>
                    </a:solidFill>
                  </a:tcPr>
                </a:tc>
                <a:tc>
                  <a:txBody>
                    <a:bodyPr/>
                    <a:lstStyle/>
                    <a:p>
                      <a:r>
                        <a:rPr lang="en-US" sz="1400" kern="1200" dirty="0">
                          <a:solidFill>
                            <a:schemeClr val="dk1"/>
                          </a:solidFill>
                          <a:latin typeface="+mn-lt"/>
                          <a:ea typeface="+mn-ea"/>
                          <a:cs typeface="+mn-cs"/>
                        </a:rPr>
                        <a:t>$99M*</a:t>
                      </a:r>
                    </a:p>
                  </a:txBody>
                  <a:tcPr marL="68579" marR="68579" marT="34295" marB="34295">
                    <a:solidFill>
                      <a:schemeClr val="bg1">
                        <a:lumMod val="85000"/>
                      </a:schemeClr>
                    </a:solidFill>
                  </a:tcPr>
                </a:tc>
                <a:extLst>
                  <a:ext uri="{0D108BD9-81ED-4DB2-BD59-A6C34878D82A}">
                    <a16:rowId xmlns:a16="http://schemas.microsoft.com/office/drawing/2014/main" val="10002"/>
                  </a:ext>
                </a:extLst>
              </a:tr>
              <a:tr h="281981">
                <a:tc>
                  <a:txBody>
                    <a:bodyPr/>
                    <a:lstStyle/>
                    <a:p>
                      <a:r>
                        <a:rPr lang="en-US" sz="1400" kern="1200" dirty="0">
                          <a:solidFill>
                            <a:schemeClr val="dk1"/>
                          </a:solidFill>
                          <a:latin typeface="+mn-lt"/>
                          <a:ea typeface="+mn-ea"/>
                          <a:cs typeface="+mn-cs"/>
                        </a:rPr>
                        <a:t>SOSSEC ‘s Admin Fee</a:t>
                      </a:r>
                    </a:p>
                  </a:txBody>
                  <a:tcPr marL="68579" marR="68579" marT="34295" marB="34295">
                    <a:solidFill>
                      <a:schemeClr val="bg1">
                        <a:lumMod val="85000"/>
                      </a:schemeClr>
                    </a:solidFill>
                  </a:tcPr>
                </a:tc>
                <a:tc>
                  <a:txBody>
                    <a:bodyPr/>
                    <a:lstStyle/>
                    <a:p>
                      <a:r>
                        <a:rPr lang="en-US" sz="1400" kern="1200" dirty="0">
                          <a:solidFill>
                            <a:schemeClr val="dk1"/>
                          </a:solidFill>
                          <a:latin typeface="+mn-lt"/>
                          <a:ea typeface="+mn-ea"/>
                          <a:cs typeface="+mn-cs"/>
                        </a:rPr>
                        <a:t>3.75%</a:t>
                      </a:r>
                    </a:p>
                  </a:txBody>
                  <a:tcPr marL="68579" marR="68579" marT="34295" marB="34295">
                    <a:solidFill>
                      <a:schemeClr val="bg1">
                        <a:lumMod val="85000"/>
                      </a:schemeClr>
                    </a:solidFill>
                  </a:tcPr>
                </a:tc>
                <a:extLst>
                  <a:ext uri="{0D108BD9-81ED-4DB2-BD59-A6C34878D82A}">
                    <a16:rowId xmlns:a16="http://schemas.microsoft.com/office/drawing/2014/main" val="10003"/>
                  </a:ext>
                </a:extLst>
              </a:tr>
              <a:tr h="990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Incentives paid to SOSSEC - </a:t>
                      </a:r>
                      <a:r>
                        <a:rPr lang="en-US" sz="1400" baseline="0" dirty="0"/>
                        <a:t>Negotiated on each Individual Project Agreement</a:t>
                      </a:r>
                      <a:endParaRPr lang="en-US" sz="1400" b="1" dirty="0"/>
                    </a:p>
                  </a:txBody>
                  <a:tcPr marL="68579" marR="68579" marT="34295" marB="34295">
                    <a:solidFill>
                      <a:schemeClr val="bg1">
                        <a:lumMod val="85000"/>
                      </a:schemeClr>
                    </a:solidFill>
                  </a:tcPr>
                </a:tc>
                <a:tc>
                  <a:txBody>
                    <a:bodyPr/>
                    <a:lstStyle/>
                    <a:p>
                      <a:r>
                        <a:rPr lang="en-US" sz="1400" baseline="0" dirty="0"/>
                        <a:t>Up to 1%</a:t>
                      </a:r>
                      <a:endParaRPr lang="en-US" sz="1400" b="1" dirty="0"/>
                    </a:p>
                  </a:txBody>
                  <a:tcPr marL="68579" marR="68579" marT="34295" marB="34295"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54F99A5-8804-A58C-505D-9F3FB7D39888}"/>
              </a:ext>
            </a:extLst>
          </p:cNvPr>
          <p:cNvSpPr txBox="1"/>
          <p:nvPr/>
        </p:nvSpPr>
        <p:spPr>
          <a:xfrm>
            <a:off x="7547696" y="4955214"/>
            <a:ext cx="3765774" cy="307777"/>
          </a:xfrm>
          <a:prstGeom prst="rect">
            <a:avLst/>
          </a:prstGeom>
          <a:noFill/>
        </p:spPr>
        <p:txBody>
          <a:bodyPr wrap="none" rtlCol="0">
            <a:spAutoFit/>
          </a:bodyPr>
          <a:lstStyle/>
          <a:p>
            <a:r>
              <a:rPr lang="en-US" dirty="0"/>
              <a:t>*Funding due prior to solicitation by customer</a:t>
            </a:r>
          </a:p>
        </p:txBody>
      </p:sp>
    </p:spTree>
    <p:extLst>
      <p:ext uri="{BB962C8B-B14F-4D97-AF65-F5344CB8AC3E}">
        <p14:creationId xmlns:p14="http://schemas.microsoft.com/office/powerpoint/2010/main" val="279555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sp>
        <p:nvSpPr>
          <p:cNvPr id="3" name="Title 2"/>
          <p:cNvSpPr>
            <a:spLocks noGrp="1"/>
          </p:cNvSpPr>
          <p:nvPr>
            <p:ph type="title"/>
          </p:nvPr>
        </p:nvSpPr>
        <p:spPr/>
        <p:txBody>
          <a:bodyPr/>
          <a:lstStyle/>
          <a:p>
            <a:r>
              <a:rPr lang="en-US" dirty="0"/>
              <a:t>Communication ROEs</a:t>
            </a:r>
          </a:p>
        </p:txBody>
      </p:sp>
      <p:grpSp>
        <p:nvGrpSpPr>
          <p:cNvPr id="5" name="Group 4"/>
          <p:cNvGrpSpPr/>
          <p:nvPr/>
        </p:nvGrpSpPr>
        <p:grpSpPr>
          <a:xfrm>
            <a:off x="2124258" y="1426928"/>
            <a:ext cx="8098231" cy="2191003"/>
            <a:chOff x="2324101" y="1100139"/>
            <a:chExt cx="6761163" cy="2276474"/>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39" y="1466850"/>
              <a:ext cx="1838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bwMode="auto">
            <a:xfrm>
              <a:off x="4556125" y="3006725"/>
              <a:ext cx="1206500" cy="369888"/>
            </a:xfrm>
            <a:prstGeom prst="roundRect">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Customers</a:t>
              </a:r>
            </a:p>
          </p:txBody>
        </p:sp>
        <p:sp>
          <p:nvSpPr>
            <p:cNvPr id="8" name="Rounded Rectangle 7"/>
            <p:cNvSpPr/>
            <p:nvPr/>
          </p:nvSpPr>
          <p:spPr bwMode="auto">
            <a:xfrm>
              <a:off x="7608888" y="2822576"/>
              <a:ext cx="1333500" cy="550863"/>
            </a:xfrm>
            <a:prstGeom prst="roundRect">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Members/</a:t>
              </a:r>
            </a:p>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Contractors</a:t>
              </a:r>
            </a:p>
          </p:txBody>
        </p:sp>
        <p:sp>
          <p:nvSpPr>
            <p:cNvPr id="9" name="Up-Down Arrow 8"/>
            <p:cNvSpPr/>
            <p:nvPr/>
          </p:nvSpPr>
          <p:spPr bwMode="auto">
            <a:xfrm rot="10800000" flipH="1">
              <a:off x="5062538" y="2216151"/>
              <a:ext cx="285750" cy="646113"/>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10" name="Up-Down Arrow 9"/>
            <p:cNvSpPr/>
            <p:nvPr/>
          </p:nvSpPr>
          <p:spPr bwMode="auto">
            <a:xfrm rot="10800000" flipH="1">
              <a:off x="8132763" y="1931989"/>
              <a:ext cx="285750" cy="731837"/>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11" name="Up-Down Arrow 10"/>
            <p:cNvSpPr/>
            <p:nvPr/>
          </p:nvSpPr>
          <p:spPr bwMode="auto">
            <a:xfrm rot="16200000" flipH="1">
              <a:off x="6415088" y="1376363"/>
              <a:ext cx="285750" cy="631825"/>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12" name="Rounded Rectangle 11"/>
            <p:cNvSpPr/>
            <p:nvPr/>
          </p:nvSpPr>
          <p:spPr bwMode="auto">
            <a:xfrm>
              <a:off x="2324101" y="1931988"/>
              <a:ext cx="1114425" cy="5969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Pre-Award</a:t>
              </a:r>
            </a:p>
          </p:txBody>
        </p:sp>
        <p:pic>
          <p:nvPicPr>
            <p:cNvPr id="1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1" y="1100139"/>
              <a:ext cx="17637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2124258" y="3969425"/>
            <a:ext cx="9159260" cy="2401145"/>
            <a:chOff x="2324101" y="3687763"/>
            <a:chExt cx="7637462" cy="2570163"/>
          </a:xfrm>
        </p:grpSpPr>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984626"/>
              <a:ext cx="1550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bwMode="auto">
            <a:xfrm>
              <a:off x="4556126" y="5705475"/>
              <a:ext cx="1230313" cy="368300"/>
            </a:xfrm>
            <a:prstGeom prst="roundRect">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Customers</a:t>
              </a:r>
            </a:p>
          </p:txBody>
        </p:sp>
        <p:sp>
          <p:nvSpPr>
            <p:cNvPr id="17" name="Rounded Rectangle 16"/>
            <p:cNvSpPr/>
            <p:nvPr/>
          </p:nvSpPr>
          <p:spPr bwMode="auto">
            <a:xfrm>
              <a:off x="7608888" y="5522913"/>
              <a:ext cx="1333500" cy="550862"/>
            </a:xfrm>
            <a:prstGeom prst="roundRect">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Members/</a:t>
              </a:r>
            </a:p>
            <a:p>
              <a:pPr algn="ctr" eaLnBrk="0" fontAlgn="base" hangingPunct="0">
                <a:spcBef>
                  <a:spcPct val="0"/>
                </a:spcBef>
                <a:spcAft>
                  <a:spcPct val="0"/>
                </a:spcAft>
                <a:defRPr/>
              </a:pPr>
              <a:r>
                <a:rPr lang="en-US" sz="1500" b="1" dirty="0">
                  <a:solidFill>
                    <a:srgbClr val="FFFFFF"/>
                  </a:solidFill>
                  <a:latin typeface="Arial" panose="020B0604020202020204" pitchFamily="34" charset="0"/>
                  <a:cs typeface="Arial" panose="020B0604020202020204" pitchFamily="34" charset="0"/>
                </a:rPr>
                <a:t>Contractors</a:t>
              </a:r>
              <a:endParaRPr lang="en-US" sz="1500" b="1" dirty="0">
                <a:solidFill>
                  <a:srgbClr val="FFFFFF"/>
                </a:solidFill>
                <a:latin typeface="Arial"/>
                <a:cs typeface="Arial" panose="020B0604020202020204" pitchFamily="34" charset="0"/>
              </a:endParaRPr>
            </a:p>
          </p:txBody>
        </p:sp>
        <p:sp>
          <p:nvSpPr>
            <p:cNvPr id="18" name="Up-Down Arrow 17"/>
            <p:cNvSpPr/>
            <p:nvPr/>
          </p:nvSpPr>
          <p:spPr bwMode="auto">
            <a:xfrm rot="10800000" flipH="1">
              <a:off x="5086350" y="4841875"/>
              <a:ext cx="285750" cy="788988"/>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19" name="Up-Down Arrow 18"/>
            <p:cNvSpPr/>
            <p:nvPr/>
          </p:nvSpPr>
          <p:spPr bwMode="auto">
            <a:xfrm rot="10800000" flipH="1">
              <a:off x="8023225" y="4503738"/>
              <a:ext cx="285750" cy="862012"/>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20" name="Up-Down Arrow 19"/>
            <p:cNvSpPr/>
            <p:nvPr/>
          </p:nvSpPr>
          <p:spPr bwMode="auto">
            <a:xfrm rot="16200000" flipH="1">
              <a:off x="6415088" y="5481638"/>
              <a:ext cx="285750" cy="631825"/>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21" name="Up-Down Arrow 20"/>
            <p:cNvSpPr/>
            <p:nvPr/>
          </p:nvSpPr>
          <p:spPr bwMode="auto">
            <a:xfrm rot="16200000" flipH="1">
              <a:off x="6415088" y="3849688"/>
              <a:ext cx="285750" cy="631825"/>
            </a:xfrm>
            <a:prstGeom prst="upDownArrow">
              <a:avLst/>
            </a:prstGeom>
            <a:solidFill>
              <a:srgbClr val="5D819B"/>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endParaRPr lang="en-US" sz="1200" b="1" dirty="0">
                <a:solidFill>
                  <a:srgbClr val="FFFFFF"/>
                </a:solidFill>
                <a:latin typeface="Arial"/>
                <a:cs typeface="Arial" panose="020B0604020202020204" pitchFamily="34" charset="0"/>
              </a:endParaRPr>
            </a:p>
          </p:txBody>
        </p:sp>
        <p:sp>
          <p:nvSpPr>
            <p:cNvPr id="22" name="TextBox 21"/>
            <p:cNvSpPr txBox="1">
              <a:spLocks noChangeArrowheads="1"/>
            </p:cNvSpPr>
            <p:nvPr/>
          </p:nvSpPr>
          <p:spPr bwMode="auto">
            <a:xfrm>
              <a:off x="5786439" y="5888039"/>
              <a:ext cx="165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900">
                  <a:solidFill>
                    <a:srgbClr val="000000"/>
                  </a:solidFill>
                  <a:cs typeface="Arial" panose="020B0604020202020204" pitchFamily="34" charset="0"/>
                </a:rPr>
                <a:t>Program Management </a:t>
              </a:r>
            </a:p>
            <a:p>
              <a:pPr algn="ctr" eaLnBrk="0" fontAlgn="base" hangingPunct="0">
                <a:spcBef>
                  <a:spcPct val="0"/>
                </a:spcBef>
                <a:spcAft>
                  <a:spcPct val="0"/>
                </a:spcAft>
                <a:buClrTx/>
                <a:buNone/>
              </a:pPr>
              <a:r>
                <a:rPr lang="en-US" altLang="en-US" sz="900">
                  <a:solidFill>
                    <a:srgbClr val="000000"/>
                  </a:solidFill>
                  <a:cs typeface="Arial" panose="020B0604020202020204" pitchFamily="34" charset="0"/>
                </a:rPr>
                <a:t>&amp; Validation </a:t>
              </a:r>
            </a:p>
          </p:txBody>
        </p:sp>
        <p:sp>
          <p:nvSpPr>
            <p:cNvPr id="23" name="TextBox 22"/>
            <p:cNvSpPr txBox="1">
              <a:spLocks noChangeArrowheads="1"/>
            </p:cNvSpPr>
            <p:nvPr/>
          </p:nvSpPr>
          <p:spPr bwMode="auto">
            <a:xfrm>
              <a:off x="8308975" y="4700589"/>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n-US" altLang="en-US" sz="900" dirty="0">
                  <a:solidFill>
                    <a:srgbClr val="000000"/>
                  </a:solidFill>
                  <a:cs typeface="Arial" panose="020B0604020202020204" pitchFamily="34" charset="0"/>
                </a:rPr>
                <a:t>GFP Request, Extension Requests, Issues</a:t>
              </a:r>
            </a:p>
          </p:txBody>
        </p:sp>
        <p:sp>
          <p:nvSpPr>
            <p:cNvPr id="24" name="TextBox 23"/>
            <p:cNvSpPr txBox="1">
              <a:spLocks noChangeArrowheads="1"/>
            </p:cNvSpPr>
            <p:nvPr/>
          </p:nvSpPr>
          <p:spPr bwMode="auto">
            <a:xfrm>
              <a:off x="4002088" y="4841875"/>
              <a:ext cx="1084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51C77"/>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151C77"/>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rgbClr val="151C77"/>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eaLnBrk="0" fontAlgn="base" hangingPunct="0">
                <a:spcBef>
                  <a:spcPct val="0"/>
                </a:spcBef>
                <a:spcAft>
                  <a:spcPct val="0"/>
                </a:spcAft>
                <a:buClrTx/>
                <a:buNone/>
              </a:pPr>
              <a:r>
                <a:rPr lang="en-US" altLang="en-US" sz="900">
                  <a:solidFill>
                    <a:srgbClr val="000000"/>
                  </a:solidFill>
                  <a:cs typeface="Arial" panose="020B0604020202020204" pitchFamily="34" charset="0"/>
                </a:rPr>
                <a:t>Issues, Changes,   MS approvals </a:t>
              </a:r>
            </a:p>
          </p:txBody>
        </p:sp>
        <p:sp>
          <p:nvSpPr>
            <p:cNvPr id="25" name="Rounded Rectangle 24"/>
            <p:cNvSpPr/>
            <p:nvPr/>
          </p:nvSpPr>
          <p:spPr bwMode="auto">
            <a:xfrm>
              <a:off x="2324101" y="4389438"/>
              <a:ext cx="1258863" cy="58416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lIns="68580" tIns="34290" rIns="68580" bIns="34290"/>
            <a:lstStyle/>
            <a:p>
              <a:pPr algn="ctr" eaLnBrk="0" fontAlgn="base" hangingPunct="0">
                <a:spcBef>
                  <a:spcPct val="0"/>
                </a:spcBef>
                <a:spcAft>
                  <a:spcPct val="0"/>
                </a:spcAft>
                <a:defRPr/>
              </a:pPr>
              <a:r>
                <a:rPr lang="en-US" sz="1500" b="1" dirty="0">
                  <a:solidFill>
                    <a:srgbClr val="FFFFFF"/>
                  </a:solidFill>
                  <a:latin typeface="Arial"/>
                  <a:cs typeface="Arial" panose="020B0604020202020204" pitchFamily="34" charset="0"/>
                </a:rPr>
                <a:t>Post-Award</a:t>
              </a:r>
            </a:p>
          </p:txBody>
        </p:sp>
        <p:pic>
          <p:nvPicPr>
            <p:cNvPr id="2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9" y="3687763"/>
              <a:ext cx="177482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Connector 27"/>
          <p:cNvCxnSpPr/>
          <p:nvPr/>
        </p:nvCxnSpPr>
        <p:spPr bwMode="auto">
          <a:xfrm flipV="1">
            <a:off x="637954" y="3798968"/>
            <a:ext cx="11164186" cy="1640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7910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Level Agreements</a:t>
            </a:r>
          </a:p>
        </p:txBody>
      </p:sp>
      <p:sp>
        <p:nvSpPr>
          <p:cNvPr id="3" name="Content Placeholder 2"/>
          <p:cNvSpPr>
            <a:spLocks noGrp="1"/>
          </p:cNvSpPr>
          <p:nvPr>
            <p:ph idx="1"/>
          </p:nvPr>
        </p:nvSpPr>
        <p:spPr/>
        <p:txBody>
          <a:bodyPr/>
          <a:lstStyle/>
          <a:p>
            <a:pPr indent="-214313">
              <a:spcBef>
                <a:spcPts val="900"/>
              </a:spcBef>
              <a:defRPr/>
            </a:pPr>
            <a:r>
              <a:rPr lang="en-US" dirty="0"/>
              <a:t>Prototype Projects are Awarded to SOSSEC </a:t>
            </a:r>
          </a:p>
          <a:p>
            <a:pPr lvl="2">
              <a:spcBef>
                <a:spcPts val="900"/>
              </a:spcBef>
              <a:defRPr/>
            </a:pPr>
            <a:r>
              <a:rPr lang="en-US" kern="1200" dirty="0">
                <a:solidFill>
                  <a:srgbClr val="0000FF"/>
                </a:solidFill>
                <a:ea typeface="+mn-ea"/>
                <a:cs typeface="+mn-cs"/>
              </a:rPr>
              <a:t>Firm Fixed Price </a:t>
            </a:r>
            <a:r>
              <a:rPr lang="en-US" dirty="0"/>
              <a:t>Prototype Projects</a:t>
            </a:r>
          </a:p>
          <a:p>
            <a:pPr lvl="2" indent="-214313">
              <a:spcBef>
                <a:spcPts val="450"/>
              </a:spcBef>
              <a:defRPr/>
            </a:pPr>
            <a:r>
              <a:rPr lang="en-US" kern="1200" dirty="0">
                <a:solidFill>
                  <a:srgbClr val="0000FF"/>
                </a:solidFill>
                <a:ea typeface="+mn-ea"/>
                <a:cs typeface="+mn-cs"/>
              </a:rPr>
              <a:t>Milestone payments </a:t>
            </a:r>
            <a:r>
              <a:rPr lang="en-US" dirty="0"/>
              <a:t>track technical progress</a:t>
            </a:r>
          </a:p>
          <a:p>
            <a:pPr lvl="2" indent="-214313">
              <a:spcBef>
                <a:spcPts val="450"/>
              </a:spcBef>
              <a:defRPr/>
            </a:pPr>
            <a:r>
              <a:rPr lang="en-US" dirty="0"/>
              <a:t>OT is Amended to add the Project, Milestones, and Funding</a:t>
            </a:r>
          </a:p>
          <a:p>
            <a:pPr lvl="1">
              <a:defRPr/>
            </a:pPr>
            <a:r>
              <a:rPr lang="en-US" altLang="en-US" sz="2000" dirty="0"/>
              <a:t>Competitive procedure </a:t>
            </a:r>
            <a:r>
              <a:rPr lang="en-US" altLang="en-US" sz="2000" u="sng" dirty="0"/>
              <a:t>shall</a:t>
            </a:r>
            <a:r>
              <a:rPr lang="en-US" altLang="en-US" sz="2000" dirty="0"/>
              <a:t> be used </a:t>
            </a:r>
            <a:r>
              <a:rPr lang="en-US" altLang="en-US" kern="1200" dirty="0">
                <a:solidFill>
                  <a:srgbClr val="0000FF"/>
                </a:solidFill>
                <a:ea typeface="+mn-ea"/>
                <a:cs typeface="+mn-cs"/>
              </a:rPr>
              <a:t>“to the maximum extent practicable.” (10 USC 2371b)</a:t>
            </a:r>
            <a:endParaRPr lang="en-US" sz="1800" kern="1200" dirty="0">
              <a:solidFill>
                <a:srgbClr val="0000FF"/>
              </a:solidFill>
              <a:ea typeface="+mn-ea"/>
              <a:cs typeface="+mn-cs"/>
            </a:endParaRPr>
          </a:p>
          <a:p>
            <a:pPr indent="-214313">
              <a:spcBef>
                <a:spcPts val="900"/>
              </a:spcBef>
              <a:defRPr/>
            </a:pPr>
            <a:r>
              <a:rPr lang="en-US" dirty="0"/>
              <a:t>SOSSEC then enters into a Project Level Agreements with the Consortium Member (Project-Level Performer) </a:t>
            </a:r>
          </a:p>
          <a:p>
            <a:pPr lvl="1">
              <a:defRPr/>
            </a:pPr>
            <a:r>
              <a:rPr lang="en-US" kern="1200" dirty="0">
                <a:solidFill>
                  <a:srgbClr val="0000FF"/>
                </a:solidFill>
                <a:ea typeface="+mn-ea"/>
                <a:cs typeface="+mn-cs"/>
              </a:rPr>
              <a:t>Not a Prime-Subcontractor Relationship</a:t>
            </a:r>
          </a:p>
          <a:p>
            <a:pPr lvl="2" indent="-214313">
              <a:spcBef>
                <a:spcPts val="900"/>
              </a:spcBef>
              <a:defRPr/>
            </a:pPr>
            <a:r>
              <a:rPr lang="en-US" dirty="0"/>
              <a:t>Project Level Performer is responsible for technical work however, SOSSEC responsible for delivery</a:t>
            </a:r>
          </a:p>
          <a:p>
            <a:pPr lvl="2" indent="-214313">
              <a:spcBef>
                <a:spcPts val="900"/>
              </a:spcBef>
              <a:defRPr/>
            </a:pPr>
            <a:r>
              <a:rPr lang="en-US" dirty="0"/>
              <a:t>Government has direct insight into the technical performance</a:t>
            </a:r>
          </a:p>
          <a:p>
            <a:pPr lvl="2" indent="-214313">
              <a:spcBef>
                <a:spcPts val="900"/>
              </a:spcBef>
              <a:defRPr/>
            </a:pPr>
            <a:r>
              <a:rPr lang="en-US" dirty="0"/>
              <a:t>SOSSEC acts a Mentor to the Performer and Intermediary for the Government</a:t>
            </a:r>
          </a:p>
          <a:p>
            <a:pPr lvl="2" indent="-214313">
              <a:spcBef>
                <a:spcPts val="900"/>
              </a:spcBef>
              <a:defRPr/>
            </a:pPr>
            <a:endParaRPr lang="en-US" sz="1050" dirty="0"/>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9</a:t>
            </a:fld>
            <a:endParaRPr lang="en-US" dirty="0">
              <a:solidFill>
                <a:srgbClr val="808080"/>
              </a:solidFill>
            </a:endParaRPr>
          </a:p>
        </p:txBody>
      </p:sp>
    </p:spTree>
    <p:extLst>
      <p:ext uri="{BB962C8B-B14F-4D97-AF65-F5344CB8AC3E}">
        <p14:creationId xmlns:p14="http://schemas.microsoft.com/office/powerpoint/2010/main" val="2058923358"/>
      </p:ext>
    </p:extLst>
  </p:cSld>
  <p:clrMapOvr>
    <a:masterClrMapping/>
  </p:clrMapOvr>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23DD8CB8A0A440BA8680590163A7AB" ma:contentTypeVersion="11" ma:contentTypeDescription="Create a new document." ma:contentTypeScope="" ma:versionID="fdbef6f1d74514daf34a2952009d0d4e">
  <xsd:schema xmlns:xsd="http://www.w3.org/2001/XMLSchema" xmlns:xs="http://www.w3.org/2001/XMLSchema" xmlns:p="http://schemas.microsoft.com/office/2006/metadata/properties" xmlns:ns3="7b91a962-88c8-42f8-b4c5-d8176345fcce" xmlns:ns4="2f0bf8a4-b9a7-40b4-846e-9394504ba096" targetNamespace="http://schemas.microsoft.com/office/2006/metadata/properties" ma:root="true" ma:fieldsID="0c6574fe00a16c59c4342226e9de4c4e" ns3:_="" ns4:_="">
    <xsd:import namespace="7b91a962-88c8-42f8-b4c5-d8176345fcce"/>
    <xsd:import namespace="2f0bf8a4-b9a7-40b4-846e-9394504ba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1a962-88c8-42f8-b4c5-d8176345fc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bf8a4-b9a7-40b4-846e-9394504ba09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EF72EA-D7D1-486B-8835-F2359BDEEA3E}">
  <ds:schemaRefs>
    <ds:schemaRef ds:uri="http://schemas.microsoft.com/sharepoint/v3/contenttype/forms"/>
  </ds:schemaRefs>
</ds:datastoreItem>
</file>

<file path=customXml/itemProps2.xml><?xml version="1.0" encoding="utf-8"?>
<ds:datastoreItem xmlns:ds="http://schemas.openxmlformats.org/officeDocument/2006/customXml" ds:itemID="{4810BC67-1C83-4498-B9EE-94FA3F6EB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1a962-88c8-42f8-b4c5-d8176345fcce"/>
    <ds:schemaRef ds:uri="2f0bf8a4-b9a7-40b4-846e-9394504ba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2F88BF-33C9-405B-868A-DBB3834A85F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f0bf8a4-b9a7-40b4-846e-9394504ba096"/>
    <ds:schemaRef ds:uri="7b91a962-88c8-42f8-b4c5-d8176345fc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67496</TotalTime>
  <Words>1507</Words>
  <Application>Microsoft Office PowerPoint</Application>
  <PresentationFormat>Widescreen</PresentationFormat>
  <Paragraphs>209</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Monotype Corsiva</vt:lpstr>
      <vt:lpstr>Tahoma</vt:lpstr>
      <vt:lpstr>Times New Roman</vt:lpstr>
      <vt:lpstr>Wingdings</vt:lpstr>
      <vt:lpstr>USAF(Unclas)</vt:lpstr>
      <vt:lpstr>PowerPoint Presentation</vt:lpstr>
      <vt:lpstr>Purpose of Other Transactions</vt:lpstr>
      <vt:lpstr>OTA History and Types</vt:lpstr>
      <vt:lpstr>OTA Prototype Project</vt:lpstr>
      <vt:lpstr>OTA Appropriate use of Authority</vt:lpstr>
      <vt:lpstr>Common OTA Models</vt:lpstr>
      <vt:lpstr>OTA + Consortium Model</vt:lpstr>
      <vt:lpstr>Communication ROEs</vt:lpstr>
      <vt:lpstr>Project Level Agreements</vt:lpstr>
      <vt:lpstr>OTA Prototype Transition</vt:lpstr>
      <vt:lpstr>SCCI Solicitation Methods</vt:lpstr>
      <vt:lpstr>Other Items</vt:lpstr>
      <vt:lpstr>SCCI Accomplishments</vt:lpstr>
      <vt:lpstr>Points of Contact</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AFSC PowerPoint Template</dc:title>
  <dc:creator>Mokrovich, Justin P Maj MIL USAF AF/CVAS</dc:creator>
  <cp:lastModifiedBy>RICHARDSON, RAEGAN E CIV USAF AFMC 420 SCMS/GUNB</cp:lastModifiedBy>
  <cp:revision>4427</cp:revision>
  <cp:lastPrinted>2021-08-09T16:30:48Z</cp:lastPrinted>
  <dcterms:created xsi:type="dcterms:W3CDTF">2000-04-26T18:38:01Z</dcterms:created>
  <dcterms:modified xsi:type="dcterms:W3CDTF">2024-07-11T16:19:29Z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0x010100A823DD8CB8A0A440BA8680590163A7AB</vt:lpwstr>
  </property>
</Properties>
</file>